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9" r:id="rId3"/>
    <p:sldId id="258" r:id="rId4"/>
    <p:sldId id="315" r:id="rId5"/>
    <p:sldId id="280" r:id="rId6"/>
    <p:sldId id="293" r:id="rId7"/>
    <p:sldId id="279" r:id="rId8"/>
    <p:sldId id="284" r:id="rId9"/>
    <p:sldId id="269" r:id="rId10"/>
    <p:sldId id="270" r:id="rId11"/>
    <p:sldId id="289" r:id="rId12"/>
    <p:sldId id="295" r:id="rId13"/>
    <p:sldId id="304" r:id="rId14"/>
    <p:sldId id="297" r:id="rId15"/>
    <p:sldId id="298" r:id="rId16"/>
    <p:sldId id="316" r:id="rId17"/>
    <p:sldId id="276" r:id="rId18"/>
    <p:sldId id="278" r:id="rId19"/>
    <p:sldId id="261" r:id="rId20"/>
    <p:sldId id="285" r:id="rId21"/>
    <p:sldId id="286" r:id="rId22"/>
    <p:sldId id="300" r:id="rId23"/>
    <p:sldId id="306" r:id="rId24"/>
    <p:sldId id="305" r:id="rId25"/>
    <p:sldId id="299" r:id="rId26"/>
    <p:sldId id="308" r:id="rId27"/>
    <p:sldId id="317" r:id="rId28"/>
    <p:sldId id="318" r:id="rId29"/>
    <p:sldId id="319" r:id="rId30"/>
    <p:sldId id="321" r:id="rId31"/>
    <p:sldId id="322" r:id="rId32"/>
    <p:sldId id="323" r:id="rId33"/>
    <p:sldId id="324" r:id="rId34"/>
    <p:sldId id="320" r:id="rId35"/>
    <p:sldId id="263" r:id="rId36"/>
    <p:sldId id="265" r:id="rId37"/>
    <p:sldId id="325" r:id="rId38"/>
    <p:sldId id="330" r:id="rId39"/>
    <p:sldId id="329" r:id="rId40"/>
    <p:sldId id="328" r:id="rId41"/>
    <p:sldId id="327" r:id="rId42"/>
    <p:sldId id="326" r:id="rId43"/>
    <p:sldId id="264" r:id="rId44"/>
    <p:sldId id="267" r:id="rId45"/>
    <p:sldId id="331" r:id="rId46"/>
    <p:sldId id="336" r:id="rId47"/>
    <p:sldId id="335" r:id="rId48"/>
    <p:sldId id="334" r:id="rId49"/>
    <p:sldId id="333" r:id="rId50"/>
    <p:sldId id="332" r:id="rId51"/>
    <p:sldId id="337" r:id="rId52"/>
    <p:sldId id="268" r:id="rId53"/>
    <p:sldId id="338" r:id="rId54"/>
    <p:sldId id="341" r:id="rId55"/>
    <p:sldId id="340" r:id="rId56"/>
    <p:sldId id="339" r:id="rId57"/>
    <p:sldId id="271" r:id="rId58"/>
    <p:sldId id="272" r:id="rId59"/>
    <p:sldId id="262" r:id="rId60"/>
    <p:sldId id="294" r:id="rId61"/>
    <p:sldId id="342" r:id="rId62"/>
    <p:sldId id="30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47" autoAdjust="0"/>
  </p:normalViewPr>
  <p:slideViewPr>
    <p:cSldViewPr snapToGrid="0">
      <p:cViewPr varScale="1">
        <p:scale>
          <a:sx n="52" d="100"/>
          <a:sy n="52" d="100"/>
        </p:scale>
        <p:origin x="12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BAAA5-541A-43CF-9D8F-9982E35ED6F6}" type="datetimeFigureOut">
              <a:rPr lang="en-US" smtClean="0"/>
              <a:t>8/23/2022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2F375-E536-4F65-AD48-93A4C4A42C88}" type="slidenum">
              <a:rPr lang="en-US" smtClean="0"/>
              <a:t>‹#›</a:t>
            </a:fld>
            <a:endParaRPr lang="en-US"/>
          </a:p>
        </p:txBody>
      </p:sp>
    </p:spTree>
    <p:extLst>
      <p:ext uri="{BB962C8B-B14F-4D97-AF65-F5344CB8AC3E}">
        <p14:creationId xmlns:p14="http://schemas.microsoft.com/office/powerpoint/2010/main" val="21615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off- what is wildlife? Are small mammals wildlife, are spiders wildlife? Are fish wildlife (if so then why there departments of fish and wildlife?)? Are mosquitoes wildlife? Are plants wildlife? Are viruses wildlife? </a:t>
            </a:r>
          </a:p>
          <a:p>
            <a:endParaRPr lang="en-US" dirty="0"/>
          </a:p>
          <a:p>
            <a:r>
              <a:rPr lang="en-US" sz="1800" dirty="0" err="1">
                <a:effectLst/>
                <a:latin typeface="Arial" panose="020B0604020202020204" pitchFamily="34" charset="0"/>
                <a:ea typeface="Times New Roman" panose="02020603050405020304" pitchFamily="18" charset="0"/>
              </a:rPr>
              <a:t>Saunder’s</a:t>
            </a:r>
            <a:r>
              <a:rPr lang="en-US" sz="1800" dirty="0">
                <a:effectLst/>
                <a:latin typeface="Arial" panose="020B0604020202020204" pitchFamily="34" charset="0"/>
                <a:ea typeface="Times New Roman" panose="02020603050405020304" pitchFamily="18" charset="0"/>
              </a:rPr>
              <a:t> veterinary dictionary: Animals running unrestrained in a natural environment. Contrasts with my </a:t>
            </a:r>
            <a:r>
              <a:rPr lang="en-US" sz="1800" dirty="0" err="1">
                <a:effectLst/>
                <a:latin typeface="Arial" panose="020B0604020202020204" pitchFamily="34" charset="0"/>
                <a:ea typeface="Times New Roman" panose="02020603050405020304" pitchFamily="18" charset="0"/>
              </a:rPr>
              <a:t>tortosies</a:t>
            </a:r>
            <a:r>
              <a:rPr lang="en-US" sz="1800" dirty="0">
                <a:effectLst/>
                <a:latin typeface="Arial" panose="020B0604020202020204" pitchFamily="34" charset="0"/>
                <a:ea typeface="Times New Roman" panose="02020603050405020304" pitchFamily="18" charset="0"/>
              </a:rPr>
              <a:t> that spend their lives in burrows. </a:t>
            </a:r>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1CE2F375-E536-4F65-AD48-93A4C4A42C88}" type="slidenum">
              <a:rPr lang="en-US" smtClean="0"/>
              <a:t>1</a:t>
            </a:fld>
            <a:endParaRPr lang="en-US"/>
          </a:p>
        </p:txBody>
      </p:sp>
    </p:spTree>
    <p:extLst>
      <p:ext uri="{BB962C8B-B14F-4D97-AF65-F5344CB8AC3E}">
        <p14:creationId xmlns:p14="http://schemas.microsoft.com/office/powerpoint/2010/main" val="239948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E2F375-E536-4F65-AD48-93A4C4A42C88}" type="slidenum">
              <a:rPr lang="en-US" smtClean="0"/>
              <a:t>5</a:t>
            </a:fld>
            <a:endParaRPr lang="en-US"/>
          </a:p>
        </p:txBody>
      </p:sp>
    </p:spTree>
    <p:extLst>
      <p:ext uri="{BB962C8B-B14F-4D97-AF65-F5344CB8AC3E}">
        <p14:creationId xmlns:p14="http://schemas.microsoft.com/office/powerpoint/2010/main" val="3337427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CDC wallet card</a:t>
            </a:r>
          </a:p>
        </p:txBody>
      </p:sp>
      <p:sp>
        <p:nvSpPr>
          <p:cNvPr id="4" name="Slide Number Placeholder 3"/>
          <p:cNvSpPr>
            <a:spLocks noGrp="1"/>
          </p:cNvSpPr>
          <p:nvPr>
            <p:ph type="sldNum" sz="quarter" idx="5"/>
          </p:nvPr>
        </p:nvSpPr>
        <p:spPr/>
        <p:txBody>
          <a:bodyPr/>
          <a:lstStyle/>
          <a:p>
            <a:fld id="{1CE2F375-E536-4F65-AD48-93A4C4A42C88}" type="slidenum">
              <a:rPr lang="en-US" smtClean="0"/>
              <a:t>13</a:t>
            </a:fld>
            <a:endParaRPr lang="en-US"/>
          </a:p>
        </p:txBody>
      </p:sp>
    </p:spTree>
    <p:extLst>
      <p:ext uri="{BB962C8B-B14F-4D97-AF65-F5344CB8AC3E}">
        <p14:creationId xmlns:p14="http://schemas.microsoft.com/office/powerpoint/2010/main" val="380525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wants to know- how many???</a:t>
            </a:r>
          </a:p>
        </p:txBody>
      </p:sp>
      <p:sp>
        <p:nvSpPr>
          <p:cNvPr id="4" name="Slide Number Placeholder 3"/>
          <p:cNvSpPr>
            <a:spLocks noGrp="1"/>
          </p:cNvSpPr>
          <p:nvPr>
            <p:ph type="sldNum" sz="quarter" idx="5"/>
          </p:nvPr>
        </p:nvSpPr>
        <p:spPr/>
        <p:txBody>
          <a:bodyPr/>
          <a:lstStyle/>
          <a:p>
            <a:fld id="{1CE2F375-E536-4F65-AD48-93A4C4A42C88}" type="slidenum">
              <a:rPr lang="en-US" smtClean="0"/>
              <a:t>17</a:t>
            </a:fld>
            <a:endParaRPr lang="en-US"/>
          </a:p>
        </p:txBody>
      </p:sp>
    </p:spTree>
    <p:extLst>
      <p:ext uri="{BB962C8B-B14F-4D97-AF65-F5344CB8AC3E}">
        <p14:creationId xmlns:p14="http://schemas.microsoft.com/office/powerpoint/2010/main" val="3122272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now track even very small animals</a:t>
            </a:r>
          </a:p>
        </p:txBody>
      </p:sp>
      <p:sp>
        <p:nvSpPr>
          <p:cNvPr id="4" name="Slide Number Placeholder 3"/>
          <p:cNvSpPr>
            <a:spLocks noGrp="1"/>
          </p:cNvSpPr>
          <p:nvPr>
            <p:ph type="sldNum" sz="quarter" idx="5"/>
          </p:nvPr>
        </p:nvSpPr>
        <p:spPr/>
        <p:txBody>
          <a:bodyPr/>
          <a:lstStyle/>
          <a:p>
            <a:fld id="{1CE2F375-E536-4F65-AD48-93A4C4A42C88}" type="slidenum">
              <a:rPr lang="en-US" smtClean="0"/>
              <a:t>24</a:t>
            </a:fld>
            <a:endParaRPr lang="en-US"/>
          </a:p>
        </p:txBody>
      </p:sp>
    </p:spTree>
    <p:extLst>
      <p:ext uri="{BB962C8B-B14F-4D97-AF65-F5344CB8AC3E}">
        <p14:creationId xmlns:p14="http://schemas.microsoft.com/office/powerpoint/2010/main" val="20181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an animal choose where to go in a broad landscape?</a:t>
            </a:r>
          </a:p>
        </p:txBody>
      </p:sp>
      <p:sp>
        <p:nvSpPr>
          <p:cNvPr id="4" name="Slide Number Placeholder 3"/>
          <p:cNvSpPr>
            <a:spLocks noGrp="1"/>
          </p:cNvSpPr>
          <p:nvPr>
            <p:ph type="sldNum" sz="quarter" idx="5"/>
          </p:nvPr>
        </p:nvSpPr>
        <p:spPr/>
        <p:txBody>
          <a:bodyPr/>
          <a:lstStyle/>
          <a:p>
            <a:fld id="{1CE2F375-E536-4F65-AD48-93A4C4A42C88}" type="slidenum">
              <a:rPr lang="en-US" smtClean="0"/>
              <a:t>25</a:t>
            </a:fld>
            <a:endParaRPr lang="en-US"/>
          </a:p>
        </p:txBody>
      </p:sp>
    </p:spTree>
    <p:extLst>
      <p:ext uri="{BB962C8B-B14F-4D97-AF65-F5344CB8AC3E}">
        <p14:creationId xmlns:p14="http://schemas.microsoft.com/office/powerpoint/2010/main" val="1606387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specialized statistical methods for dealing with incomplete detection. </a:t>
            </a:r>
          </a:p>
        </p:txBody>
      </p:sp>
      <p:sp>
        <p:nvSpPr>
          <p:cNvPr id="4" name="Slide Number Placeholder 3"/>
          <p:cNvSpPr>
            <a:spLocks noGrp="1"/>
          </p:cNvSpPr>
          <p:nvPr>
            <p:ph type="sldNum" sz="quarter" idx="5"/>
          </p:nvPr>
        </p:nvSpPr>
        <p:spPr/>
        <p:txBody>
          <a:bodyPr/>
          <a:lstStyle/>
          <a:p>
            <a:fld id="{1CE2F375-E536-4F65-AD48-93A4C4A42C88}" type="slidenum">
              <a:rPr lang="en-US" smtClean="0"/>
              <a:t>59</a:t>
            </a:fld>
            <a:endParaRPr lang="en-US"/>
          </a:p>
        </p:txBody>
      </p:sp>
    </p:spTree>
    <p:extLst>
      <p:ext uri="{BB962C8B-B14F-4D97-AF65-F5344CB8AC3E}">
        <p14:creationId xmlns:p14="http://schemas.microsoft.com/office/powerpoint/2010/main" val="2582248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468E95-EFF7-4D13-B546-D5E1DC24BD60}"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1261251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468E95-EFF7-4D13-B546-D5E1DC24BD60}"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158819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468E95-EFF7-4D13-B546-D5E1DC24BD60}"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235892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468E95-EFF7-4D13-B546-D5E1DC24BD60}"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4013834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468E95-EFF7-4D13-B546-D5E1DC24BD60}"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2928353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468E95-EFF7-4D13-B546-D5E1DC24BD60}" type="datetimeFigureOut">
              <a:rPr lang="en-US" smtClean="0"/>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1691146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468E95-EFF7-4D13-B546-D5E1DC24BD60}" type="datetimeFigureOut">
              <a:rPr lang="en-US" smtClean="0"/>
              <a:t>8/23/2022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102436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468E95-EFF7-4D13-B546-D5E1DC24BD60}" type="datetimeFigureOut">
              <a:rPr lang="en-US" smtClean="0"/>
              <a:t>8/23/2022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594519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468E95-EFF7-4D13-B546-D5E1DC24BD60}" type="datetimeFigureOut">
              <a:rPr lang="en-US" smtClean="0"/>
              <a:t>8/23/2022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186516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468E95-EFF7-4D13-B546-D5E1DC24BD60}" type="datetimeFigureOut">
              <a:rPr lang="en-US" smtClean="0"/>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250831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468E95-EFF7-4D13-B546-D5E1DC24BD60}" type="datetimeFigureOut">
              <a:rPr lang="en-US" smtClean="0"/>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671FA4-7EB5-4BC1-A90B-C5FC5C583FC6}" type="slidenum">
              <a:rPr lang="en-US" smtClean="0"/>
              <a:t>‹#›</a:t>
            </a:fld>
            <a:endParaRPr lang="en-US"/>
          </a:p>
        </p:txBody>
      </p:sp>
    </p:spTree>
    <p:extLst>
      <p:ext uri="{BB962C8B-B14F-4D97-AF65-F5344CB8AC3E}">
        <p14:creationId xmlns:p14="http://schemas.microsoft.com/office/powerpoint/2010/main" val="3308973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68E95-EFF7-4D13-B546-D5E1DC24BD60}" type="datetimeFigureOut">
              <a:rPr lang="en-US" smtClean="0"/>
              <a:t>8/23/2022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71FA4-7EB5-4BC1-A90B-C5FC5C583FC6}" type="slidenum">
              <a:rPr lang="en-US" smtClean="0"/>
              <a:t>‹#›</a:t>
            </a:fld>
            <a:endParaRPr lang="en-US"/>
          </a:p>
        </p:txBody>
      </p:sp>
    </p:spTree>
    <p:extLst>
      <p:ext uri="{BB962C8B-B14F-4D97-AF65-F5344CB8AC3E}">
        <p14:creationId xmlns:p14="http://schemas.microsoft.com/office/powerpoint/2010/main" val="385840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video" Target="file:///I:\NRES%20310%202016\helicopter%20deer%20video.mp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savethekoala.com/about-koalas/how-koalas-live-socialise-communicate" TargetMode="External"/><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5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jpeg"/><Relationship Id="rId2" Type="http://schemas.openxmlformats.org/officeDocument/2006/relationships/image" Target="../media/image111.jpeg"/><Relationship Id="rId1" Type="http://schemas.openxmlformats.org/officeDocument/2006/relationships/slideLayout" Target="../slideLayouts/slideLayout7.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Silhouette vector image of mockingbird | Public domain vectors">
            <a:extLst>
              <a:ext uri="{FF2B5EF4-FFF2-40B4-BE49-F238E27FC236}">
                <a16:creationId xmlns:a16="http://schemas.microsoft.com/office/drawing/2014/main" id="{2891EA2B-8ACB-EAAE-29F4-AB7EE9839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66" y="4645381"/>
            <a:ext cx="2362200" cy="1933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Black turtle | Public domain vectors">
            <a:extLst>
              <a:ext uri="{FF2B5EF4-FFF2-40B4-BE49-F238E27FC236}">
                <a16:creationId xmlns:a16="http://schemas.microsoft.com/office/drawing/2014/main" id="{05906EDC-35FD-B5AB-8339-4CB1FADB6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635" y="5263188"/>
            <a:ext cx="2362200" cy="13692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nake Silhouette Free Stock Photo - Public Domain Pictures">
            <a:extLst>
              <a:ext uri="{FF2B5EF4-FFF2-40B4-BE49-F238E27FC236}">
                <a16:creationId xmlns:a16="http://schemas.microsoft.com/office/drawing/2014/main" id="{30B8DF97-6007-156A-BA81-56ED6EF699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8173" y="4435459"/>
            <a:ext cx="2453612" cy="2178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ilhouette Mouse Sitting Free Stock Photo - Public Domain Pictures">
            <a:extLst>
              <a:ext uri="{FF2B5EF4-FFF2-40B4-BE49-F238E27FC236}">
                <a16:creationId xmlns:a16="http://schemas.microsoft.com/office/drawing/2014/main" id="{94B1FA5E-D26B-6AC1-16BB-8B40AB733CA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666" y="5523"/>
            <a:ext cx="1677841" cy="16778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ose silhouette | Public domain vectors">
            <a:extLst>
              <a:ext uri="{FF2B5EF4-FFF2-40B4-BE49-F238E27FC236}">
                <a16:creationId xmlns:a16="http://schemas.microsoft.com/office/drawing/2014/main" id="{B0113BCB-B53C-751E-7971-88DE617E48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0137" y="31536"/>
            <a:ext cx="1808197" cy="19331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4000" y="1683363"/>
            <a:ext cx="9144000" cy="1356399"/>
          </a:xfrm>
        </p:spPr>
        <p:txBody>
          <a:bodyPr>
            <a:normAutofit fontScale="90000"/>
          </a:bodyPr>
          <a:lstStyle/>
          <a:p>
            <a:r>
              <a:rPr lang="en-US" dirty="0"/>
              <a:t>Collecting wildlife survey data </a:t>
            </a:r>
            <a:r>
              <a:rPr lang="en-US" sz="5300" dirty="0"/>
              <a:t>(and what to do with all that data)</a:t>
            </a:r>
            <a:endParaRPr lang="en-US" dirty="0"/>
          </a:p>
        </p:txBody>
      </p:sp>
      <p:sp>
        <p:nvSpPr>
          <p:cNvPr id="3" name="Subtitle 2"/>
          <p:cNvSpPr>
            <a:spLocks noGrp="1"/>
          </p:cNvSpPr>
          <p:nvPr>
            <p:ph type="subTitle" idx="1"/>
          </p:nvPr>
        </p:nvSpPr>
        <p:spPr>
          <a:xfrm>
            <a:off x="1454766" y="3429000"/>
            <a:ext cx="9144000" cy="1244123"/>
          </a:xfrm>
        </p:spPr>
        <p:txBody>
          <a:bodyPr/>
          <a:lstStyle/>
          <a:p>
            <a:pPr>
              <a:spcBef>
                <a:spcPts val="0"/>
              </a:spcBef>
            </a:pPr>
            <a:r>
              <a:rPr lang="en-US" sz="2800" dirty="0"/>
              <a:t>Kevin Shoemaker, Associate Professor</a:t>
            </a:r>
          </a:p>
          <a:p>
            <a:pPr>
              <a:spcBef>
                <a:spcPts val="0"/>
              </a:spcBef>
            </a:pPr>
            <a:r>
              <a:rPr lang="en-US" sz="2200" dirty="0"/>
              <a:t>Wildlife Ecology and Conservation Major</a:t>
            </a:r>
          </a:p>
          <a:p>
            <a:pPr>
              <a:spcBef>
                <a:spcPts val="0"/>
              </a:spcBef>
            </a:pPr>
            <a:r>
              <a:rPr lang="en-US" sz="2200" dirty="0"/>
              <a:t>Natural Resources and Environmental Science</a:t>
            </a:r>
          </a:p>
        </p:txBody>
      </p:sp>
    </p:spTree>
    <p:extLst>
      <p:ext uri="{BB962C8B-B14F-4D97-AF65-F5344CB8AC3E}">
        <p14:creationId xmlns:p14="http://schemas.microsoft.com/office/powerpoint/2010/main" val="3363812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0"/>
            <a:ext cx="9144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4" name="helicopter deer video.mpg">
            <a:hlinkClick r:id="" action="ppaction://media"/>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300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33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a:t>Capture Myopathy</a:t>
            </a:r>
          </a:p>
        </p:txBody>
      </p:sp>
      <p:sp>
        <p:nvSpPr>
          <p:cNvPr id="9219" name="Content Placeholder 2"/>
          <p:cNvSpPr>
            <a:spLocks noGrp="1"/>
          </p:cNvSpPr>
          <p:nvPr>
            <p:ph idx="1"/>
          </p:nvPr>
        </p:nvSpPr>
        <p:spPr>
          <a:xfrm>
            <a:off x="838200" y="1790701"/>
            <a:ext cx="10515600" cy="4386262"/>
          </a:xfrm>
        </p:spPr>
        <p:txBody>
          <a:bodyPr/>
          <a:lstStyle/>
          <a:p>
            <a:pPr marL="0" indent="0">
              <a:buNone/>
              <a:defRPr/>
            </a:pPr>
            <a:r>
              <a:rPr lang="en-US" dirty="0"/>
              <a:t>(Exertional or capture myopathy)</a:t>
            </a:r>
          </a:p>
          <a:p>
            <a:pPr marL="0" indent="0">
              <a:buNone/>
              <a:defRPr/>
            </a:pPr>
            <a:r>
              <a:rPr lang="en-US" dirty="0"/>
              <a:t> </a:t>
            </a:r>
          </a:p>
          <a:p>
            <a:pPr>
              <a:defRPr/>
            </a:pPr>
            <a:endParaRPr lang="en-US" dirty="0"/>
          </a:p>
          <a:p>
            <a:pPr>
              <a:defRPr/>
            </a:pPr>
            <a:endParaRPr lang="en-US" dirty="0"/>
          </a:p>
          <a:p>
            <a:pPr>
              <a:defRPr/>
            </a:pPr>
            <a:endParaRPr lang="en-US" dirty="0"/>
          </a:p>
          <a:p>
            <a:pPr marL="0" indent="0">
              <a:buNone/>
              <a:defRPr/>
            </a:pPr>
            <a:r>
              <a:rPr lang="en-US" dirty="0"/>
              <a:t>Defined as:  </a:t>
            </a:r>
            <a:r>
              <a:rPr lang="en-US" i="1" dirty="0"/>
              <a:t>non-infectious disease of muscles characterized by damage to muscle tissues brought about by physiological changes, usually following extreme exertion, struggle, or stress</a:t>
            </a:r>
            <a:r>
              <a:rPr lang="en-US" dirty="0"/>
              <a:t>.</a:t>
            </a:r>
          </a:p>
        </p:txBody>
      </p:sp>
      <p:pic>
        <p:nvPicPr>
          <p:cNvPr id="2" name="Picture 1">
            <a:extLst>
              <a:ext uri="{FF2B5EF4-FFF2-40B4-BE49-F238E27FC236}">
                <a16:creationId xmlns:a16="http://schemas.microsoft.com/office/drawing/2014/main" id="{30178028-B9E6-7F56-FBF6-ED1EF43373AB}"/>
              </a:ext>
            </a:extLst>
          </p:cNvPr>
          <p:cNvPicPr>
            <a:picLocks noChangeAspect="1"/>
          </p:cNvPicPr>
          <p:nvPr/>
        </p:nvPicPr>
        <p:blipFill>
          <a:blip r:embed="rId2"/>
          <a:stretch>
            <a:fillRect/>
          </a:stretch>
        </p:blipFill>
        <p:spPr>
          <a:xfrm>
            <a:off x="7334590" y="681037"/>
            <a:ext cx="3410303" cy="2665524"/>
          </a:xfrm>
          <a:prstGeom prst="rect">
            <a:avLst/>
          </a:prstGeom>
        </p:spPr>
      </p:pic>
    </p:spTree>
    <p:extLst>
      <p:ext uri="{BB962C8B-B14F-4D97-AF65-F5344CB8AC3E}">
        <p14:creationId xmlns:p14="http://schemas.microsoft.com/office/powerpoint/2010/main" val="303812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2708631" y="0"/>
            <a:ext cx="6013329" cy="6858000"/>
          </a:xfrm>
          <a:prstGeom prst="rect">
            <a:avLst/>
          </a:prstGeom>
        </p:spPr>
      </p:pic>
    </p:spTree>
    <p:extLst>
      <p:ext uri="{BB962C8B-B14F-4D97-AF65-F5344CB8AC3E}">
        <p14:creationId xmlns:p14="http://schemas.microsoft.com/office/powerpoint/2010/main" val="4235901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Releasing B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684214"/>
            <a:ext cx="2667000" cy="21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4" descr="Bear Stepping out of C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788" y="685800"/>
            <a:ext cx="278765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descr="Bear Walking around Tru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457201"/>
            <a:ext cx="238125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8" descr="Bear Jumping up on Cage"/>
          <p:cNvPicPr>
            <a:picLocks noChangeAspect="1" noChangeArrowheads="1"/>
          </p:cNvPicPr>
          <p:nvPr/>
        </p:nvPicPr>
        <p:blipFill>
          <a:blip r:embed="rId5">
            <a:extLst>
              <a:ext uri="{28A0092B-C50C-407E-A947-70E740481C1C}">
                <a14:useLocalDpi xmlns:a14="http://schemas.microsoft.com/office/drawing/2010/main" val="0"/>
              </a:ext>
            </a:extLst>
          </a:blip>
          <a:srcRect r="6822"/>
          <a:stretch>
            <a:fillRect/>
          </a:stretch>
        </p:blipFill>
        <p:spPr bwMode="auto">
          <a:xfrm>
            <a:off x="1995489" y="3309939"/>
            <a:ext cx="2708275"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0" descr="Bear biting at Rangers fe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327400"/>
            <a:ext cx="2686050"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descr="Bear Pulling Cage off Truck"/>
          <p:cNvPicPr>
            <a:picLocks noChangeAspect="1" noChangeArrowheads="1"/>
          </p:cNvPicPr>
          <p:nvPr/>
        </p:nvPicPr>
        <p:blipFill>
          <a:blip r:embed="rId7">
            <a:extLst>
              <a:ext uri="{28A0092B-C50C-407E-A947-70E740481C1C}">
                <a14:useLocalDpi xmlns:a14="http://schemas.microsoft.com/office/drawing/2010/main" val="0"/>
              </a:ext>
            </a:extLst>
          </a:blip>
          <a:srcRect l="13852"/>
          <a:stretch>
            <a:fillRect/>
          </a:stretch>
        </p:blipFill>
        <p:spPr bwMode="auto">
          <a:xfrm>
            <a:off x="7772401" y="3309939"/>
            <a:ext cx="2714625"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437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Ranger falling on B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57188"/>
            <a:ext cx="31242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4" descr="Bear attacking Ran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205163"/>
            <a:ext cx="3392488"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8" descr="Ranger seeking medical aid"/>
          <p:cNvPicPr>
            <a:picLocks noChangeAspect="1" noChangeArrowheads="1"/>
          </p:cNvPicPr>
          <p:nvPr/>
        </p:nvPicPr>
        <p:blipFill>
          <a:blip r:embed="rId4">
            <a:extLst>
              <a:ext uri="{28A0092B-C50C-407E-A947-70E740481C1C}">
                <a14:useLocalDpi xmlns:a14="http://schemas.microsoft.com/office/drawing/2010/main" val="0"/>
              </a:ext>
            </a:extLst>
          </a:blip>
          <a:srcRect t="16347"/>
          <a:stretch>
            <a:fillRect/>
          </a:stretch>
        </p:blipFill>
        <p:spPr bwMode="auto">
          <a:xfrm>
            <a:off x="7010401" y="3368675"/>
            <a:ext cx="2816225"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6" descr="Ranger trying to escape from be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57189"/>
            <a:ext cx="360203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207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21A8-133E-04A9-B413-75F2B264B3C6}"/>
              </a:ext>
            </a:extLst>
          </p:cNvPr>
          <p:cNvSpPr>
            <a:spLocks noGrp="1"/>
          </p:cNvSpPr>
          <p:nvPr>
            <p:ph type="title"/>
          </p:nvPr>
        </p:nvSpPr>
        <p:spPr/>
        <p:txBody>
          <a:bodyPr/>
          <a:lstStyle/>
          <a:p>
            <a:r>
              <a:rPr lang="en-US" b="1" dirty="0"/>
              <a:t>Capture-mark-recapture</a:t>
            </a:r>
          </a:p>
        </p:txBody>
      </p:sp>
      <p:sp>
        <p:nvSpPr>
          <p:cNvPr id="3" name="Content Placeholder 2">
            <a:extLst>
              <a:ext uri="{FF2B5EF4-FFF2-40B4-BE49-F238E27FC236}">
                <a16:creationId xmlns:a16="http://schemas.microsoft.com/office/drawing/2014/main" id="{58529583-BDF0-679E-E28E-EFD48AF17F99}"/>
              </a:ext>
            </a:extLst>
          </p:cNvPr>
          <p:cNvSpPr>
            <a:spLocks noGrp="1"/>
          </p:cNvSpPr>
          <p:nvPr>
            <p:ph idx="1"/>
          </p:nvPr>
        </p:nvSpPr>
        <p:spPr/>
        <p:txBody>
          <a:bodyPr/>
          <a:lstStyle/>
          <a:p>
            <a:r>
              <a:rPr lang="en-US" dirty="0"/>
              <a:t>Sometimes we NEED to capture and mark animals in order to answer our questions!</a:t>
            </a:r>
          </a:p>
          <a:p>
            <a:r>
              <a:rPr lang="en-US" dirty="0"/>
              <a:t>Parameters you can obtain with mark-recapture analysis:</a:t>
            </a:r>
          </a:p>
          <a:p>
            <a:pPr lvl="1"/>
            <a:r>
              <a:rPr lang="en-US" dirty="0"/>
              <a:t>Abundance</a:t>
            </a:r>
          </a:p>
          <a:p>
            <a:pPr lvl="1"/>
            <a:r>
              <a:rPr lang="en-US" dirty="0"/>
              <a:t>Survival rate</a:t>
            </a:r>
          </a:p>
          <a:p>
            <a:pPr lvl="1"/>
            <a:r>
              <a:rPr lang="en-US" dirty="0"/>
              <a:t>Recruitment (entry of new individuals into the population)</a:t>
            </a:r>
          </a:p>
          <a:p>
            <a:pPr lvl="1"/>
            <a:r>
              <a:rPr lang="en-US" dirty="0"/>
              <a:t>Lambda (pop. growth rate)</a:t>
            </a:r>
          </a:p>
          <a:p>
            <a:pPr lvl="1"/>
            <a:r>
              <a:rPr lang="en-US" dirty="0"/>
              <a:t>Dispersal rates</a:t>
            </a:r>
          </a:p>
          <a:p>
            <a:pPr lvl="1"/>
            <a:r>
              <a:rPr lang="en-US" dirty="0"/>
              <a:t>Variability and environmental influences on the above</a:t>
            </a:r>
          </a:p>
          <a:p>
            <a:endParaRPr lang="en-US" dirty="0"/>
          </a:p>
        </p:txBody>
      </p:sp>
    </p:spTree>
    <p:extLst>
      <p:ext uri="{BB962C8B-B14F-4D97-AF65-F5344CB8AC3E}">
        <p14:creationId xmlns:p14="http://schemas.microsoft.com/office/powerpoint/2010/main" val="463377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Abundance estimation!</a:t>
            </a:r>
          </a:p>
        </p:txBody>
      </p:sp>
      <p:sp>
        <p:nvSpPr>
          <p:cNvPr id="5" name="Rectangle 2"/>
          <p:cNvSpPr>
            <a:spLocks noGrp="1" noChangeArrowheads="1"/>
          </p:cNvSpPr>
          <p:nvPr>
            <p:ph idx="1"/>
          </p:nvPr>
        </p:nvSpPr>
        <p:spPr bwMode="auto">
          <a:xfrm>
            <a:off x="1087395" y="1690688"/>
            <a:ext cx="9551773" cy="4401193"/>
          </a:xfrm>
          <a:prstGeom prst="rect">
            <a:avLst/>
          </a:prstGeom>
        </p:spPr>
        <p:txBody>
          <a:bodyPr vert="horz" lIns="91440" tIns="45720" rIns="91440" bIns="45720" rtlCol="0">
            <a:normAutofit/>
          </a:bodyPr>
          <a:lstStyle/>
          <a:p>
            <a:pPr marL="0" indent="0">
              <a:buNone/>
            </a:pPr>
            <a:r>
              <a:rPr lang="en-US" altLang="en-US" dirty="0"/>
              <a:t>SCENARIO: </a:t>
            </a:r>
            <a:r>
              <a:rPr lang="en-US" altLang="en-US" i="1" dirty="0"/>
              <a:t>We capture and mark 10 individuals during our first site visit. Of the 8 individuals captured in our second visit, 4 had been previously marked in the first visit. </a:t>
            </a:r>
          </a:p>
          <a:p>
            <a:pPr marL="0" indent="0">
              <a:buNone/>
            </a:pPr>
            <a:endParaRPr lang="en-US" altLang="en-US" dirty="0"/>
          </a:p>
          <a:p>
            <a:r>
              <a:rPr lang="en-US" altLang="en-US" dirty="0"/>
              <a:t>Q: Approximately what fraction of the population did we mark during the first site visit?</a:t>
            </a:r>
          </a:p>
          <a:p>
            <a:r>
              <a:rPr lang="en-US" altLang="en-US" dirty="0"/>
              <a:t>Q: What is the total abundance?</a:t>
            </a:r>
          </a:p>
          <a:p>
            <a:r>
              <a:rPr lang="en-US" altLang="en-US" dirty="0"/>
              <a:t>Q: What if we had only observed 2 (out of 8) marked individuals during the second visit?</a:t>
            </a:r>
          </a:p>
        </p:txBody>
      </p:sp>
    </p:spTree>
    <p:extLst>
      <p:ext uri="{BB962C8B-B14F-4D97-AF65-F5344CB8AC3E}">
        <p14:creationId xmlns:p14="http://schemas.microsoft.com/office/powerpoint/2010/main" val="3345510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about more than just counting, of course!</a:t>
            </a:r>
          </a:p>
        </p:txBody>
      </p:sp>
      <p:sp>
        <p:nvSpPr>
          <p:cNvPr id="3" name="Content Placeholder 2"/>
          <p:cNvSpPr>
            <a:spLocks noGrp="1"/>
          </p:cNvSpPr>
          <p:nvPr>
            <p:ph idx="1"/>
          </p:nvPr>
        </p:nvSpPr>
        <p:spPr>
          <a:xfrm>
            <a:off x="838200" y="1825625"/>
            <a:ext cx="6350000" cy="4351338"/>
          </a:xfrm>
        </p:spPr>
        <p:txBody>
          <a:bodyPr/>
          <a:lstStyle/>
          <a:p>
            <a:r>
              <a:rPr lang="en-US" dirty="0"/>
              <a:t>Additional data collected once you’ve captured an animal include:</a:t>
            </a:r>
          </a:p>
          <a:p>
            <a:pPr lvl="1"/>
            <a:r>
              <a:rPr lang="en-US" dirty="0"/>
              <a:t>Age (but how do you do this?)</a:t>
            </a:r>
          </a:p>
          <a:p>
            <a:pPr lvl="1"/>
            <a:r>
              <a:rPr lang="en-US" dirty="0"/>
              <a:t>Sex (not always as easy at it sounds)</a:t>
            </a:r>
          </a:p>
          <a:p>
            <a:pPr lvl="1"/>
            <a:r>
              <a:rPr lang="en-US" dirty="0"/>
              <a:t>Reproductive status</a:t>
            </a:r>
          </a:p>
          <a:p>
            <a:pPr lvl="1"/>
            <a:r>
              <a:rPr lang="en-US" dirty="0"/>
              <a:t>Mass, body condition</a:t>
            </a:r>
          </a:p>
          <a:p>
            <a:pPr lvl="1"/>
            <a:r>
              <a:rPr lang="en-US" dirty="0"/>
              <a:t>Health assessment</a:t>
            </a:r>
          </a:p>
          <a:p>
            <a:pPr lvl="1"/>
            <a:r>
              <a:rPr lang="en-US" dirty="0"/>
              <a:t>Unique ID (for recaptures)</a:t>
            </a:r>
          </a:p>
          <a:p>
            <a:pPr marL="457200" lvl="1" indent="0">
              <a:buNone/>
            </a:pPr>
            <a:endParaRPr lang="en-US" dirty="0"/>
          </a:p>
          <a:p>
            <a:pPr lvl="1"/>
            <a:endParaRPr lang="en-US" dirty="0"/>
          </a:p>
          <a:p>
            <a:pPr lvl="1"/>
            <a:endParaRPr lang="en-US" dirty="0"/>
          </a:p>
        </p:txBody>
      </p:sp>
      <p:pic>
        <p:nvPicPr>
          <p:cNvPr id="17410" name="Picture 2" descr="https://www.wm.edu/research/news/_images/2008/spring2008popups/terrapinstocrabpots/tr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962" y="1486693"/>
            <a:ext cx="4118888" cy="2297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57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365125"/>
            <a:ext cx="10655300" cy="1325563"/>
          </a:xfrm>
        </p:spPr>
        <p:txBody>
          <a:bodyPr/>
          <a:lstStyle/>
          <a:p>
            <a:r>
              <a:rPr lang="en-US" b="1" dirty="0"/>
              <a:t>Ways of marking animals</a:t>
            </a:r>
          </a:p>
        </p:txBody>
      </p:sp>
      <p:sp>
        <p:nvSpPr>
          <p:cNvPr id="3" name="Content Placeholder 2"/>
          <p:cNvSpPr>
            <a:spLocks noGrp="1"/>
          </p:cNvSpPr>
          <p:nvPr>
            <p:ph idx="1"/>
          </p:nvPr>
        </p:nvSpPr>
        <p:spPr/>
        <p:txBody>
          <a:bodyPr>
            <a:normAutofit lnSpcReduction="10000"/>
          </a:bodyPr>
          <a:lstStyle/>
          <a:p>
            <a:r>
              <a:rPr lang="en-US" dirty="0"/>
              <a:t>Collars</a:t>
            </a:r>
          </a:p>
          <a:p>
            <a:r>
              <a:rPr lang="en-US" dirty="0"/>
              <a:t>Leg bands</a:t>
            </a:r>
          </a:p>
          <a:p>
            <a:r>
              <a:rPr lang="en-US" dirty="0"/>
              <a:t>Ear tags</a:t>
            </a:r>
          </a:p>
          <a:p>
            <a:r>
              <a:rPr lang="en-US" dirty="0"/>
              <a:t>Branding</a:t>
            </a:r>
          </a:p>
          <a:p>
            <a:r>
              <a:rPr lang="en-US" dirty="0"/>
              <a:t>Shell notching</a:t>
            </a:r>
          </a:p>
          <a:p>
            <a:r>
              <a:rPr lang="en-US" dirty="0"/>
              <a:t>PIT tags</a:t>
            </a:r>
          </a:p>
          <a:p>
            <a:r>
              <a:rPr lang="en-US" dirty="0"/>
              <a:t>Pigments</a:t>
            </a:r>
          </a:p>
          <a:p>
            <a:r>
              <a:rPr lang="en-US" dirty="0"/>
              <a:t>Toe clipping (</a:t>
            </a:r>
            <a:r>
              <a:rPr lang="en-US" dirty="0" err="1"/>
              <a:t>ugggh</a:t>
            </a:r>
            <a:r>
              <a:rPr lang="en-US" dirty="0"/>
              <a:t>!)</a:t>
            </a:r>
          </a:p>
          <a:p>
            <a:r>
              <a:rPr lang="en-US" dirty="0"/>
              <a:t>DNA (all animals come pre-marked!)</a:t>
            </a:r>
          </a:p>
          <a:p>
            <a:endParaRPr lang="en-US" dirty="0"/>
          </a:p>
        </p:txBody>
      </p:sp>
      <p:pic>
        <p:nvPicPr>
          <p:cNvPr id="3074" name="Picture 2" descr="Image result for mark recapt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9126" y="146133"/>
            <a:ext cx="3444674" cy="22959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rk recap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8164" y="2288462"/>
            <a:ext cx="3444282" cy="22594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ark recap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126" y="4394336"/>
            <a:ext cx="3444674" cy="229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2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0802"/>
            <a:ext cx="10515600" cy="1325563"/>
          </a:xfrm>
        </p:spPr>
        <p:txBody>
          <a:bodyPr/>
          <a:lstStyle/>
          <a:p>
            <a:r>
              <a:rPr lang="en-US" b="1" dirty="0"/>
              <a:t>Why survey wildlife?</a:t>
            </a:r>
          </a:p>
        </p:txBody>
      </p:sp>
      <p:sp>
        <p:nvSpPr>
          <p:cNvPr id="3" name="Content Placeholder 2"/>
          <p:cNvSpPr>
            <a:spLocks noGrp="1"/>
          </p:cNvSpPr>
          <p:nvPr>
            <p:ph idx="1"/>
          </p:nvPr>
        </p:nvSpPr>
        <p:spPr>
          <a:xfrm>
            <a:off x="686845" y="1703841"/>
            <a:ext cx="5756031" cy="4789034"/>
          </a:xfrm>
        </p:spPr>
        <p:txBody>
          <a:bodyPr>
            <a:normAutofit fontScale="92500" lnSpcReduction="10000"/>
          </a:bodyPr>
          <a:lstStyle/>
          <a:p>
            <a:r>
              <a:rPr lang="en-US" dirty="0"/>
              <a:t>Determine conservation status</a:t>
            </a:r>
          </a:p>
          <a:p>
            <a:pPr lvl="1"/>
            <a:r>
              <a:rPr lang="en-US" dirty="0"/>
              <a:t>Are populations declining?</a:t>
            </a:r>
          </a:p>
          <a:p>
            <a:r>
              <a:rPr lang="en-US" dirty="0"/>
              <a:t>Help managers make decisions</a:t>
            </a:r>
          </a:p>
          <a:p>
            <a:pPr lvl="1"/>
            <a:r>
              <a:rPr lang="en-US" dirty="0"/>
              <a:t>Adaptive harvest management</a:t>
            </a:r>
          </a:p>
          <a:p>
            <a:pPr lvl="1"/>
            <a:r>
              <a:rPr lang="en-US" dirty="0"/>
              <a:t>Identify critical habitat areas</a:t>
            </a:r>
          </a:p>
          <a:p>
            <a:r>
              <a:rPr lang="en-US" dirty="0"/>
              <a:t>Gauge population response to:</a:t>
            </a:r>
          </a:p>
          <a:p>
            <a:pPr lvl="1"/>
            <a:r>
              <a:rPr lang="en-US" dirty="0"/>
              <a:t>Management actions</a:t>
            </a:r>
          </a:p>
          <a:p>
            <a:pPr lvl="1"/>
            <a:r>
              <a:rPr lang="en-US" dirty="0"/>
              <a:t>Disturbance (e.g., fire)</a:t>
            </a:r>
          </a:p>
          <a:p>
            <a:r>
              <a:rPr lang="en-US" dirty="0"/>
              <a:t>Advance scientific understanding!</a:t>
            </a:r>
          </a:p>
          <a:p>
            <a:pPr lvl="1"/>
            <a:r>
              <a:rPr lang="en-US" dirty="0"/>
              <a:t>Study community assembly over time, ecosystem response to global change, etc.</a:t>
            </a:r>
          </a:p>
          <a:p>
            <a:r>
              <a:rPr lang="en-US" dirty="0"/>
              <a:t>Snapshot of biodiversity and ecosystem health (“Bio-blitz”)</a:t>
            </a:r>
          </a:p>
          <a:p>
            <a:endParaRPr lang="en-US" dirty="0"/>
          </a:p>
        </p:txBody>
      </p:sp>
      <p:pic>
        <p:nvPicPr>
          <p:cNvPr id="4" name="Picture 3"/>
          <p:cNvPicPr>
            <a:picLocks noChangeAspect="1"/>
          </p:cNvPicPr>
          <p:nvPr/>
        </p:nvPicPr>
        <p:blipFill rotWithShape="1">
          <a:blip r:embed="rId2"/>
          <a:srcRect l="32619" t="27546" r="32301" b="23956"/>
          <a:stretch/>
        </p:blipFill>
        <p:spPr>
          <a:xfrm>
            <a:off x="6442876" y="1938792"/>
            <a:ext cx="5183068" cy="3881436"/>
          </a:xfrm>
          <a:prstGeom prst="rect">
            <a:avLst/>
          </a:prstGeom>
        </p:spPr>
      </p:pic>
    </p:spTree>
    <p:extLst>
      <p:ext uri="{BB962C8B-B14F-4D97-AF65-F5344CB8AC3E}">
        <p14:creationId xmlns:p14="http://schemas.microsoft.com/office/powerpoint/2010/main" val="66928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838200" y="161925"/>
            <a:ext cx="10515600" cy="1325563"/>
          </a:xfrm>
        </p:spPr>
        <p:txBody>
          <a:bodyPr/>
          <a:lstStyle/>
          <a:p>
            <a:pPr eaLnBrk="1" hangingPunct="1"/>
            <a:r>
              <a:rPr lang="en-US" altLang="en-US" dirty="0"/>
              <a:t>Mark types: two primary categories</a:t>
            </a:r>
          </a:p>
        </p:txBody>
      </p:sp>
      <p:sp>
        <p:nvSpPr>
          <p:cNvPr id="6147" name="Content Placeholder 2"/>
          <p:cNvSpPr>
            <a:spLocks noGrp="1"/>
          </p:cNvSpPr>
          <p:nvPr>
            <p:ph idx="1"/>
          </p:nvPr>
        </p:nvSpPr>
        <p:spPr>
          <a:xfrm>
            <a:off x="1524000" y="1295401"/>
            <a:ext cx="8229600" cy="4525963"/>
          </a:xfrm>
        </p:spPr>
        <p:txBody>
          <a:bodyPr/>
          <a:lstStyle/>
          <a:p>
            <a:pPr eaLnBrk="1" hangingPunct="1"/>
            <a:r>
              <a:rPr lang="en-US" altLang="en-US" dirty="0"/>
              <a:t>Inconspicuous</a:t>
            </a:r>
          </a:p>
          <a:p>
            <a:pPr lvl="1" eaLnBrk="1" hangingPunct="1"/>
            <a:r>
              <a:rPr lang="en-US" altLang="en-US" dirty="0"/>
              <a:t>Require the animal to be recaptured or killed (e.g., hunter recovery) for future identification</a:t>
            </a:r>
          </a:p>
          <a:p>
            <a:r>
              <a:rPr lang="en-US" altLang="en-US" dirty="0"/>
              <a:t>Conspicuous</a:t>
            </a:r>
          </a:p>
          <a:p>
            <a:pPr lvl="1" eaLnBrk="1" hangingPunct="1"/>
            <a:r>
              <a:rPr lang="en-US" altLang="en-US" dirty="0"/>
              <a:t>Animal can be identified at a distance</a:t>
            </a:r>
          </a:p>
        </p:txBody>
      </p:sp>
      <p:pic>
        <p:nvPicPr>
          <p:cNvPr id="6148" name="Picture 4" descr="IMG_75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2600" y="3771900"/>
            <a:ext cx="42306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3" descr="IMGP30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712" y="4047332"/>
            <a:ext cx="3387068"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6556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10168" y="4876801"/>
            <a:ext cx="3848464" cy="1876425"/>
          </a:xfrm>
          <a:prstGeom prst="rect">
            <a:avLst/>
          </a:prstGeom>
        </p:spPr>
      </p:pic>
      <p:pic>
        <p:nvPicPr>
          <p:cNvPr id="5" name="Picture 4"/>
          <p:cNvPicPr>
            <a:picLocks noChangeAspect="1"/>
          </p:cNvPicPr>
          <p:nvPr/>
        </p:nvPicPr>
        <p:blipFill>
          <a:blip r:embed="rId3"/>
          <a:stretch>
            <a:fillRect/>
          </a:stretch>
        </p:blipFill>
        <p:spPr>
          <a:xfrm>
            <a:off x="1676401" y="381000"/>
            <a:ext cx="4330243" cy="2864622"/>
          </a:xfrm>
          <a:prstGeom prst="rect">
            <a:avLst/>
          </a:prstGeom>
        </p:spPr>
      </p:pic>
      <p:pic>
        <p:nvPicPr>
          <p:cNvPr id="7" name="Picture 6"/>
          <p:cNvPicPr>
            <a:picLocks noChangeAspect="1"/>
          </p:cNvPicPr>
          <p:nvPr/>
        </p:nvPicPr>
        <p:blipFill>
          <a:blip r:embed="rId4"/>
          <a:stretch>
            <a:fillRect/>
          </a:stretch>
        </p:blipFill>
        <p:spPr>
          <a:xfrm>
            <a:off x="6934200" y="381000"/>
            <a:ext cx="3200400" cy="2096262"/>
          </a:xfrm>
          <a:prstGeom prst="rect">
            <a:avLst/>
          </a:prstGeom>
        </p:spPr>
      </p:pic>
      <p:pic>
        <p:nvPicPr>
          <p:cNvPr id="8" name="Picture 7"/>
          <p:cNvPicPr>
            <a:picLocks noChangeAspect="1"/>
          </p:cNvPicPr>
          <p:nvPr/>
        </p:nvPicPr>
        <p:blipFill>
          <a:blip r:embed="rId5"/>
          <a:stretch>
            <a:fillRect/>
          </a:stretch>
        </p:blipFill>
        <p:spPr>
          <a:xfrm>
            <a:off x="1752600" y="3324225"/>
            <a:ext cx="2571750" cy="3429000"/>
          </a:xfrm>
          <a:prstGeom prst="rect">
            <a:avLst/>
          </a:prstGeom>
        </p:spPr>
      </p:pic>
      <p:pic>
        <p:nvPicPr>
          <p:cNvPr id="9" name="Picture 8"/>
          <p:cNvPicPr>
            <a:picLocks noChangeAspect="1"/>
          </p:cNvPicPr>
          <p:nvPr/>
        </p:nvPicPr>
        <p:blipFill>
          <a:blip r:embed="rId6"/>
          <a:stretch>
            <a:fillRect/>
          </a:stretch>
        </p:blipFill>
        <p:spPr>
          <a:xfrm>
            <a:off x="6934200" y="2590800"/>
            <a:ext cx="3200400" cy="2122004"/>
          </a:xfrm>
          <a:prstGeom prst="rect">
            <a:avLst/>
          </a:prstGeom>
        </p:spPr>
      </p:pic>
      <p:pic>
        <p:nvPicPr>
          <p:cNvPr id="10" name="Picture 9"/>
          <p:cNvPicPr>
            <a:picLocks noChangeAspect="1"/>
          </p:cNvPicPr>
          <p:nvPr/>
        </p:nvPicPr>
        <p:blipFill rotWithShape="1">
          <a:blip r:embed="rId7"/>
          <a:srcRect t="9562"/>
          <a:stretch/>
        </p:blipFill>
        <p:spPr>
          <a:xfrm>
            <a:off x="4509997" y="3962401"/>
            <a:ext cx="1914525" cy="2162175"/>
          </a:xfrm>
          <a:prstGeom prst="rect">
            <a:avLst/>
          </a:prstGeom>
        </p:spPr>
      </p:pic>
      <p:pic>
        <p:nvPicPr>
          <p:cNvPr id="11" name="Picture 10"/>
          <p:cNvPicPr>
            <a:picLocks noChangeAspect="1"/>
          </p:cNvPicPr>
          <p:nvPr/>
        </p:nvPicPr>
        <p:blipFill>
          <a:blip r:embed="rId8"/>
          <a:stretch>
            <a:fillRect/>
          </a:stretch>
        </p:blipFill>
        <p:spPr>
          <a:xfrm>
            <a:off x="3581400" y="822590"/>
            <a:ext cx="4953000" cy="5085080"/>
          </a:xfrm>
          <a:prstGeom prst="rect">
            <a:avLst/>
          </a:prstGeom>
        </p:spPr>
      </p:pic>
    </p:spTree>
    <p:extLst>
      <p:ext uri="{BB962C8B-B14F-4D97-AF65-F5344CB8AC3E}">
        <p14:creationId xmlns:p14="http://schemas.microsoft.com/office/powerpoint/2010/main" val="323060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923965"/>
            <a:ext cx="7772400" cy="1026575"/>
          </a:xfrm>
        </p:spPr>
        <p:txBody>
          <a:bodyPr>
            <a:normAutofit fontScale="90000"/>
          </a:bodyPr>
          <a:lstStyle/>
          <a:p>
            <a:r>
              <a:rPr lang="en-US" dirty="0"/>
              <a:t>Radio Telemetry: a special type of mark!</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2908" y="1950539"/>
            <a:ext cx="4010450" cy="268468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36" y="2192364"/>
            <a:ext cx="4396928" cy="2473272"/>
          </a:xfrm>
          <a:prstGeom prst="rect">
            <a:avLst/>
          </a:prstGeom>
        </p:spPr>
      </p:pic>
      <p:pic>
        <p:nvPicPr>
          <p:cNvPr id="5" name="Picture 1">
            <a:extLst>
              <a:ext uri="{FF2B5EF4-FFF2-40B4-BE49-F238E27FC236}">
                <a16:creationId xmlns:a16="http://schemas.microsoft.com/office/drawing/2014/main" id="{B21B7C96-BE13-22E3-550C-6D4C6FAD22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9936" y="4003589"/>
            <a:ext cx="3545254" cy="237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517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30" y="300650"/>
            <a:ext cx="8915836" cy="1325563"/>
          </a:xfrm>
        </p:spPr>
        <p:txBody>
          <a:bodyPr/>
          <a:lstStyle/>
          <a:p>
            <a:r>
              <a:rPr lang="en-US" dirty="0"/>
              <a:t>What Is Telemetry</a:t>
            </a:r>
          </a:p>
        </p:txBody>
      </p:sp>
      <p:sp>
        <p:nvSpPr>
          <p:cNvPr id="3" name="Content Placeholder 2"/>
          <p:cNvSpPr>
            <a:spLocks noGrp="1"/>
          </p:cNvSpPr>
          <p:nvPr>
            <p:ph idx="1"/>
          </p:nvPr>
        </p:nvSpPr>
        <p:spPr>
          <a:xfrm>
            <a:off x="531341" y="1667363"/>
            <a:ext cx="6185983" cy="4351338"/>
          </a:xfrm>
        </p:spPr>
        <p:txBody>
          <a:bodyPr>
            <a:normAutofit fontScale="92500"/>
          </a:bodyPr>
          <a:lstStyle/>
          <a:p>
            <a:r>
              <a:rPr lang="en-US" dirty="0"/>
              <a:t>Wildlife radio telemetry can be defined as the transmission of information from a transmitter on a free-ranging animal to a receiver </a:t>
            </a:r>
          </a:p>
          <a:p>
            <a:r>
              <a:rPr lang="en-US" dirty="0"/>
              <a:t>Each transmitter has a unique frequency (often VHF- Very High Frequency)</a:t>
            </a:r>
          </a:p>
          <a:p>
            <a:r>
              <a:rPr lang="en-US" dirty="0"/>
              <a:t>Transmitters are placed on (or in) the target animal; researchers can then relocate the individual with a hand-held receiver and one of several types of antenna </a:t>
            </a:r>
          </a:p>
          <a:p>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6730" r="16090"/>
          <a:stretch/>
        </p:blipFill>
        <p:spPr>
          <a:xfrm>
            <a:off x="7439939" y="76019"/>
            <a:ext cx="2844784" cy="3330494"/>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22874" b="5402"/>
          <a:stretch/>
        </p:blipFill>
        <p:spPr>
          <a:xfrm>
            <a:off x="7439939" y="3557955"/>
            <a:ext cx="2844784" cy="3048000"/>
          </a:xfrm>
          <a:prstGeom prst="rect">
            <a:avLst/>
          </a:prstGeom>
        </p:spPr>
      </p:pic>
    </p:spTree>
    <p:extLst>
      <p:ext uri="{BB962C8B-B14F-4D97-AF65-F5344CB8AC3E}">
        <p14:creationId xmlns:p14="http://schemas.microsoft.com/office/powerpoint/2010/main" val="339045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4387" y="328055"/>
            <a:ext cx="9680769" cy="1089797"/>
          </a:xfrm>
        </p:spPr>
        <p:txBody>
          <a:bodyPr/>
          <a:lstStyle/>
          <a:p>
            <a:pPr algn="ctr"/>
            <a:r>
              <a:rPr lang="en-US" b="1" dirty="0"/>
              <a:t>Radio Collars</a:t>
            </a:r>
          </a:p>
        </p:txBody>
      </p:sp>
      <p:sp>
        <p:nvSpPr>
          <p:cNvPr id="3" name="Content Placeholder 2"/>
          <p:cNvSpPr>
            <a:spLocks noGrp="1"/>
          </p:cNvSpPr>
          <p:nvPr>
            <p:ph idx="1"/>
          </p:nvPr>
        </p:nvSpPr>
        <p:spPr>
          <a:xfrm>
            <a:off x="306859" y="1417852"/>
            <a:ext cx="6699422" cy="4945878"/>
          </a:xfrm>
        </p:spPr>
        <p:txBody>
          <a:bodyPr>
            <a:normAutofit/>
          </a:bodyPr>
          <a:lstStyle/>
          <a:p>
            <a:r>
              <a:rPr lang="en-US" dirty="0"/>
              <a:t>Many different types of collars and ways to collect locations of animals.</a:t>
            </a:r>
          </a:p>
          <a:p>
            <a:r>
              <a:rPr lang="en-US" dirty="0"/>
              <a:t>Traditional VHF (very high frequency) signals, requires technician to locate animals and determine their locations.</a:t>
            </a:r>
          </a:p>
          <a:p>
            <a:r>
              <a:rPr lang="en-US" dirty="0"/>
              <a:t>GPS (Global Positioning Systems) can be incorporated into radio collars and use satellites to locate animals</a:t>
            </a:r>
          </a:p>
          <a:p>
            <a:pPr lvl="1"/>
            <a:r>
              <a:rPr lang="en-US" dirty="0"/>
              <a:t>Can be programmed to take multiple numbers of locations in 24/</a:t>
            </a:r>
            <a:r>
              <a:rPr lang="en-US" dirty="0" err="1"/>
              <a:t>hr</a:t>
            </a:r>
            <a:r>
              <a:rPr lang="en-US" dirty="0"/>
              <a:t> period.</a:t>
            </a:r>
          </a:p>
          <a:p>
            <a:pPr lvl="1"/>
            <a:r>
              <a:rPr lang="en-US" dirty="0"/>
              <a:t>Store on board, linked to cell phones, satellite download to computer.</a:t>
            </a:r>
          </a:p>
        </p:txBody>
      </p:sp>
      <p:pic>
        <p:nvPicPr>
          <p:cNvPr id="6" name="Picture 1">
            <a:extLst>
              <a:ext uri="{FF2B5EF4-FFF2-40B4-BE49-F238E27FC236}">
                <a16:creationId xmlns:a16="http://schemas.microsoft.com/office/drawing/2014/main" id="{3790E875-113C-A3CB-A378-DD36720E51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20820" y="2012950"/>
            <a:ext cx="4230688"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692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deertrap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9139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Range</a:t>
            </a:r>
          </a:p>
        </p:txBody>
      </p:sp>
      <p:pic>
        <p:nvPicPr>
          <p:cNvPr id="2050" name="Picture 2" descr="Image result for Home rang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38800" y="94652"/>
            <a:ext cx="4929554" cy="67633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40859" y="6027203"/>
            <a:ext cx="4760531" cy="584775"/>
          </a:xfrm>
          <a:prstGeom prst="rect">
            <a:avLst/>
          </a:prstGeom>
        </p:spPr>
        <p:txBody>
          <a:bodyPr wrap="square">
            <a:spAutoFit/>
          </a:bodyPr>
          <a:lstStyle/>
          <a:p>
            <a:r>
              <a:rPr lang="en-US" sz="1600" dirty="0">
                <a:hlinkClick r:id="rId3"/>
              </a:rPr>
              <a:t>https://www.savethekoala.com/about-koalas/how-koalas-live-socialise-communicate</a:t>
            </a:r>
            <a:endParaRPr lang="en-US" sz="1600" dirty="0"/>
          </a:p>
        </p:txBody>
      </p:sp>
      <p:pic>
        <p:nvPicPr>
          <p:cNvPr id="6" name="Picture 5"/>
          <p:cNvPicPr>
            <a:picLocks noChangeAspect="1"/>
          </p:cNvPicPr>
          <p:nvPr/>
        </p:nvPicPr>
        <p:blipFill>
          <a:blip r:embed="rId4"/>
          <a:stretch>
            <a:fillRect/>
          </a:stretch>
        </p:blipFill>
        <p:spPr>
          <a:xfrm>
            <a:off x="5638800" y="94652"/>
            <a:ext cx="4929554" cy="6763348"/>
          </a:xfrm>
          <a:prstGeom prst="rect">
            <a:avLst/>
          </a:prstGeom>
        </p:spPr>
      </p:pic>
      <p:sp>
        <p:nvSpPr>
          <p:cNvPr id="11" name="Content Placeholder 2">
            <a:extLst>
              <a:ext uri="{FF2B5EF4-FFF2-40B4-BE49-F238E27FC236}">
                <a16:creationId xmlns:a16="http://schemas.microsoft.com/office/drawing/2014/main" id="{4918C861-3E5C-3D56-4B48-1AC22131F85A}"/>
              </a:ext>
            </a:extLst>
          </p:cNvPr>
          <p:cNvSpPr txBox="1">
            <a:spLocks/>
          </p:cNvSpPr>
          <p:nvPr/>
        </p:nvSpPr>
        <p:spPr>
          <a:xfrm>
            <a:off x="552614" y="1690689"/>
            <a:ext cx="4760531" cy="3834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Each individual Koala establishes a home range with a set of exclusive trees!</a:t>
            </a:r>
          </a:p>
          <a:p>
            <a:r>
              <a:rPr lang="en-US" dirty="0"/>
              <a:t>Each polygon is a different koala home range</a:t>
            </a:r>
          </a:p>
          <a:p>
            <a:r>
              <a:rPr lang="en-US" dirty="0"/>
              <a:t>Imagine a highway going though your living room!</a:t>
            </a:r>
          </a:p>
          <a:p>
            <a:endParaRPr lang="en-US" dirty="0"/>
          </a:p>
        </p:txBody>
      </p:sp>
    </p:spTree>
    <p:extLst>
      <p:ext uri="{BB962C8B-B14F-4D97-AF65-F5344CB8AC3E}">
        <p14:creationId xmlns:p14="http://schemas.microsoft.com/office/powerpoint/2010/main" val="149225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BE2486-DD20-570C-2137-8E29CE891444}"/>
              </a:ext>
            </a:extLst>
          </p:cNvPr>
          <p:cNvSpPr>
            <a:spLocks noGrp="1"/>
          </p:cNvSpPr>
          <p:nvPr>
            <p:ph type="ctrTitle"/>
          </p:nvPr>
        </p:nvSpPr>
        <p:spPr>
          <a:xfrm>
            <a:off x="1524000" y="2397211"/>
            <a:ext cx="9144000" cy="1557595"/>
          </a:xfrm>
        </p:spPr>
        <p:txBody>
          <a:bodyPr>
            <a:normAutofit fontScale="90000"/>
          </a:bodyPr>
          <a:lstStyle/>
          <a:p>
            <a:r>
              <a:rPr lang="en-US" dirty="0"/>
              <a:t>Quick survey of survey methods for different types of wildlife</a:t>
            </a:r>
          </a:p>
        </p:txBody>
      </p:sp>
    </p:spTree>
    <p:extLst>
      <p:ext uri="{BB962C8B-B14F-4D97-AF65-F5344CB8AC3E}">
        <p14:creationId xmlns:p14="http://schemas.microsoft.com/office/powerpoint/2010/main" val="3094678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990BD-6201-D03C-E3D2-5EE897B7887D}"/>
              </a:ext>
            </a:extLst>
          </p:cNvPr>
          <p:cNvSpPr>
            <a:spLocks noGrp="1"/>
          </p:cNvSpPr>
          <p:nvPr>
            <p:ph type="ctrTitle"/>
          </p:nvPr>
        </p:nvSpPr>
        <p:spPr/>
        <p:txBody>
          <a:bodyPr/>
          <a:lstStyle/>
          <a:p>
            <a:r>
              <a:rPr lang="en-US" dirty="0"/>
              <a:t>Birds and bats</a:t>
            </a:r>
          </a:p>
        </p:txBody>
      </p:sp>
      <p:sp>
        <p:nvSpPr>
          <p:cNvPr id="5" name="Subtitle 4">
            <a:extLst>
              <a:ext uri="{FF2B5EF4-FFF2-40B4-BE49-F238E27FC236}">
                <a16:creationId xmlns:a16="http://schemas.microsoft.com/office/drawing/2014/main" id="{34CB6F7D-7DE5-E726-7EE0-8003789380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5928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5734-210E-0E08-F798-9559B53553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578D0E-DC09-0518-3EC0-686B8D17533B}"/>
              </a:ext>
            </a:extLst>
          </p:cNvPr>
          <p:cNvSpPr>
            <a:spLocks noGrp="1"/>
          </p:cNvSpPr>
          <p:nvPr>
            <p:ph idx="1"/>
          </p:nvPr>
        </p:nvSpPr>
        <p:spPr/>
        <p:txBody>
          <a:bodyPr/>
          <a:lstStyle/>
          <a:p>
            <a:endParaRPr lang="en-US"/>
          </a:p>
        </p:txBody>
      </p:sp>
      <p:pic>
        <p:nvPicPr>
          <p:cNvPr id="4" name="Picture 8" descr="Image result for point count">
            <a:extLst>
              <a:ext uri="{FF2B5EF4-FFF2-40B4-BE49-F238E27FC236}">
                <a16:creationId xmlns:a16="http://schemas.microsoft.com/office/drawing/2014/main" id="{F855E419-1D74-7F3F-05A9-8D6A8ABEC7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83" b="29663"/>
          <a:stretch/>
        </p:blipFill>
        <p:spPr bwMode="auto">
          <a:xfrm>
            <a:off x="3239058" y="365125"/>
            <a:ext cx="5540890" cy="59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723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626" y="365125"/>
            <a:ext cx="7756167" cy="1325563"/>
          </a:xfrm>
        </p:spPr>
        <p:txBody>
          <a:bodyPr/>
          <a:lstStyle/>
          <a:p>
            <a:r>
              <a:rPr lang="en-US" b="1" dirty="0"/>
              <a:t>Counting animals sounds easy…</a:t>
            </a:r>
          </a:p>
        </p:txBody>
      </p:sp>
      <p:sp>
        <p:nvSpPr>
          <p:cNvPr id="3" name="Content Placeholder 2"/>
          <p:cNvSpPr>
            <a:spLocks noGrp="1"/>
          </p:cNvSpPr>
          <p:nvPr>
            <p:ph idx="1"/>
          </p:nvPr>
        </p:nvSpPr>
        <p:spPr>
          <a:xfrm>
            <a:off x="555626" y="1683205"/>
            <a:ext cx="8291286" cy="4699855"/>
          </a:xfrm>
        </p:spPr>
        <p:txBody>
          <a:bodyPr>
            <a:normAutofit/>
          </a:bodyPr>
          <a:lstStyle/>
          <a:p>
            <a:r>
              <a:rPr lang="en-US" dirty="0"/>
              <a:t>Imperfect/incomplete counts </a:t>
            </a:r>
          </a:p>
          <a:p>
            <a:pPr lvl="1"/>
            <a:r>
              <a:rPr lang="en-US" dirty="0"/>
              <a:t>Impossible to count them all!</a:t>
            </a:r>
          </a:p>
          <a:p>
            <a:pPr lvl="1"/>
            <a:r>
              <a:rPr lang="en-US" dirty="0"/>
              <a:t>Impractical to cover all parts of the range</a:t>
            </a:r>
          </a:p>
          <a:p>
            <a:pPr lvl="1"/>
            <a:r>
              <a:rPr lang="en-US" dirty="0"/>
              <a:t>Hard to detect rare events like dispersal</a:t>
            </a:r>
          </a:p>
          <a:p>
            <a:pPr lvl="1"/>
            <a:r>
              <a:rPr lang="en-US" dirty="0"/>
              <a:t>Difficult to observe activities year round</a:t>
            </a:r>
          </a:p>
          <a:p>
            <a:pPr lvl="1"/>
            <a:r>
              <a:rPr lang="en-US" dirty="0"/>
              <a:t>Difficult to observe at night!</a:t>
            </a:r>
          </a:p>
          <a:p>
            <a:pPr lvl="1"/>
            <a:endParaRPr lang="en-US" dirty="0"/>
          </a:p>
          <a:p>
            <a:r>
              <a:rPr lang="en-US" dirty="0"/>
              <a:t>Difficult to capture and mark</a:t>
            </a:r>
          </a:p>
          <a:p>
            <a:pPr lvl="1"/>
            <a:r>
              <a:rPr lang="en-US" dirty="0"/>
              <a:t>Animals don’t want to be seen</a:t>
            </a:r>
          </a:p>
          <a:p>
            <a:pPr lvl="1"/>
            <a:r>
              <a:rPr lang="en-US" dirty="0"/>
              <a:t>Animals REALLY don’t’ want to be handled!</a:t>
            </a:r>
          </a:p>
          <a:p>
            <a:pPr lvl="1"/>
            <a:endParaRPr lang="en-US" dirty="0"/>
          </a:p>
          <a:p>
            <a:pPr lvl="1"/>
            <a:endParaRPr lang="en-US" dirty="0"/>
          </a:p>
        </p:txBody>
      </p:sp>
      <p:pic>
        <p:nvPicPr>
          <p:cNvPr id="1026" name="Picture 2" descr="Centrocercus urophasianus -USA -male-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185"/>
          <a:stretch/>
        </p:blipFill>
        <p:spPr bwMode="auto">
          <a:xfrm>
            <a:off x="8665028" y="4033132"/>
            <a:ext cx="3218089" cy="22092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oodrat californ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2411" y="1211235"/>
            <a:ext cx="238125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564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F89F-7F2E-6A1B-F2A9-3A45BEBC6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AF5C88-28C4-15FC-3EC7-2163C48F1281}"/>
              </a:ext>
            </a:extLst>
          </p:cNvPr>
          <p:cNvSpPr>
            <a:spLocks noGrp="1"/>
          </p:cNvSpPr>
          <p:nvPr>
            <p:ph idx="1"/>
          </p:nvPr>
        </p:nvSpPr>
        <p:spPr/>
        <p:txBody>
          <a:bodyPr/>
          <a:lstStyle/>
          <a:p>
            <a:endParaRPr lang="en-US"/>
          </a:p>
        </p:txBody>
      </p:sp>
      <p:pic>
        <p:nvPicPr>
          <p:cNvPr id="4" name="Picture 18" descr="visitors, spotting, scope, blind, favorite birds">
            <a:extLst>
              <a:ext uri="{FF2B5EF4-FFF2-40B4-BE49-F238E27FC236}">
                <a16:creationId xmlns:a16="http://schemas.microsoft.com/office/drawing/2014/main" id="{8C296E11-7382-CACA-9B09-2BA41ACC3C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237" y="365124"/>
            <a:ext cx="9257433" cy="616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88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C0A39-0F23-1BAB-390E-C3442338B1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FE573F-2054-341B-EB3A-DBF56EB2E365}"/>
              </a:ext>
            </a:extLst>
          </p:cNvPr>
          <p:cNvSpPr>
            <a:spLocks noGrp="1"/>
          </p:cNvSpPr>
          <p:nvPr>
            <p:ph idx="1"/>
          </p:nvPr>
        </p:nvSpPr>
        <p:spPr/>
        <p:txBody>
          <a:bodyPr/>
          <a:lstStyle/>
          <a:p>
            <a:endParaRPr lang="en-US"/>
          </a:p>
        </p:txBody>
      </p:sp>
      <p:pic>
        <p:nvPicPr>
          <p:cNvPr id="4" name="Picture 22" descr="Birds, Bird Feeder, Feeder, Wildlife, Animal, Food">
            <a:extLst>
              <a:ext uri="{FF2B5EF4-FFF2-40B4-BE49-F238E27FC236}">
                <a16:creationId xmlns:a16="http://schemas.microsoft.com/office/drawing/2014/main" id="{49F9DCE0-E788-7A8A-A8A9-C0F7E7A4D3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4915" y="371292"/>
            <a:ext cx="8019344" cy="580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402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3498-8884-6C83-AF1F-C090C84BF6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C02794-34D7-A14C-0ECD-F6B4EA82316D}"/>
              </a:ext>
            </a:extLst>
          </p:cNvPr>
          <p:cNvSpPr>
            <a:spLocks noGrp="1"/>
          </p:cNvSpPr>
          <p:nvPr>
            <p:ph idx="1"/>
          </p:nvPr>
        </p:nvSpPr>
        <p:spPr/>
        <p:txBody>
          <a:bodyPr/>
          <a:lstStyle/>
          <a:p>
            <a:endParaRPr lang="en-US"/>
          </a:p>
        </p:txBody>
      </p:sp>
      <p:pic>
        <p:nvPicPr>
          <p:cNvPr id="4" name="Picture 14" descr="Image result for radar bird migration">
            <a:extLst>
              <a:ext uri="{FF2B5EF4-FFF2-40B4-BE49-F238E27FC236}">
                <a16:creationId xmlns:a16="http://schemas.microsoft.com/office/drawing/2014/main" id="{DE3B13D4-381A-C6E4-7DCF-AEBFC2F89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088" y="365124"/>
            <a:ext cx="10488445" cy="589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100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1C75-DC69-9B20-9CD7-0CABC28EEE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234CD8-3BB2-686B-F100-723840B6DC5D}"/>
              </a:ext>
            </a:extLst>
          </p:cNvPr>
          <p:cNvSpPr>
            <a:spLocks noGrp="1"/>
          </p:cNvSpPr>
          <p:nvPr>
            <p:ph idx="1"/>
          </p:nvPr>
        </p:nvSpPr>
        <p:spPr/>
        <p:txBody>
          <a:bodyPr/>
          <a:lstStyle/>
          <a:p>
            <a:endParaRPr lang="en-US" dirty="0"/>
          </a:p>
        </p:txBody>
      </p:sp>
      <p:pic>
        <p:nvPicPr>
          <p:cNvPr id="4" name="Picture 26" descr="Image result for bird singing">
            <a:extLst>
              <a:ext uri="{FF2B5EF4-FFF2-40B4-BE49-F238E27FC236}">
                <a16:creationId xmlns:a16="http://schemas.microsoft.com/office/drawing/2014/main" id="{B6D5B984-BC52-77E2-B01E-F5761E3B4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004" y="1655804"/>
            <a:ext cx="5404020" cy="40530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Image result for bat microphone">
            <a:extLst>
              <a:ext uri="{FF2B5EF4-FFF2-40B4-BE49-F238E27FC236}">
                <a16:creationId xmlns:a16="http://schemas.microsoft.com/office/drawing/2014/main" id="{B07DE8A3-1825-B3AE-C887-94041B9035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14"/>
          <a:stretch/>
        </p:blipFill>
        <p:spPr bwMode="auto">
          <a:xfrm>
            <a:off x="461118" y="365124"/>
            <a:ext cx="4780804" cy="3317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microphone">
            <a:extLst>
              <a:ext uri="{FF2B5EF4-FFF2-40B4-BE49-F238E27FC236}">
                <a16:creationId xmlns:a16="http://schemas.microsoft.com/office/drawing/2014/main" id="{DC62A7AA-EE7D-94E0-A1A7-423352BB6F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1286" y="4768850"/>
            <a:ext cx="2178424"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157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5285-EB5E-D41F-9FDA-AAA029A50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D5D5D2-3E3A-36DB-67F4-BA5358173F35}"/>
              </a:ext>
            </a:extLst>
          </p:cNvPr>
          <p:cNvSpPr>
            <a:spLocks noGrp="1"/>
          </p:cNvSpPr>
          <p:nvPr>
            <p:ph idx="1"/>
          </p:nvPr>
        </p:nvSpPr>
        <p:spPr/>
        <p:txBody>
          <a:bodyPr/>
          <a:lstStyle/>
          <a:p>
            <a:endParaRPr lang="en-US" dirty="0"/>
          </a:p>
        </p:txBody>
      </p:sp>
      <p:pic>
        <p:nvPicPr>
          <p:cNvPr id="4" name="Picture 4" descr="Image result for mist net">
            <a:extLst>
              <a:ext uri="{FF2B5EF4-FFF2-40B4-BE49-F238E27FC236}">
                <a16:creationId xmlns:a16="http://schemas.microsoft.com/office/drawing/2014/main" id="{C05C4C98-6906-DF2B-3AA4-18F475D3F72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277"/>
          <a:stretch/>
        </p:blipFill>
        <p:spPr bwMode="auto">
          <a:xfrm>
            <a:off x="5924894" y="1027906"/>
            <a:ext cx="5270327" cy="47212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mist net">
            <a:extLst>
              <a:ext uri="{FF2B5EF4-FFF2-40B4-BE49-F238E27FC236}">
                <a16:creationId xmlns:a16="http://schemas.microsoft.com/office/drawing/2014/main" id="{7117EA94-70D0-4F5B-D00A-78B8C520E6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6921" y="365125"/>
            <a:ext cx="4001771" cy="599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18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Image result for rocket 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4272" y="508044"/>
            <a:ext cx="9039036" cy="598483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6" descr="Image result for bird bli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9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Marking birds and bats</a:t>
            </a:r>
          </a:p>
        </p:txBody>
      </p:sp>
      <p:pic>
        <p:nvPicPr>
          <p:cNvPr id="7170" name="Picture 2" descr="Image result for bird bandi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35584" y="1780826"/>
            <a:ext cx="3275522" cy="245754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ondor t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878" y="1528506"/>
            <a:ext cx="3088762" cy="308876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bird telemet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7946" y="339732"/>
            <a:ext cx="2619301" cy="349240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bat band"/>
          <p:cNvPicPr>
            <a:picLocks noChangeAspect="1" noChangeArrowheads="1"/>
          </p:cNvPicPr>
          <p:nvPr/>
        </p:nvPicPr>
        <p:blipFill rotWithShape="1">
          <a:blip r:embed="rId5">
            <a:extLst>
              <a:ext uri="{28A0092B-C50C-407E-A947-70E740481C1C}">
                <a14:useLocalDpi xmlns:a14="http://schemas.microsoft.com/office/drawing/2010/main" val="0"/>
              </a:ext>
            </a:extLst>
          </a:blip>
          <a:srcRect l="30305" t="11981" r="27637" b="15552"/>
          <a:stretch/>
        </p:blipFill>
        <p:spPr bwMode="auto">
          <a:xfrm>
            <a:off x="2750036" y="3806880"/>
            <a:ext cx="2337174" cy="268599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duck nasal saddle"/>
          <p:cNvPicPr>
            <a:picLocks noChangeAspect="1" noChangeArrowheads="1"/>
          </p:cNvPicPr>
          <p:nvPr/>
        </p:nvPicPr>
        <p:blipFill rotWithShape="1">
          <a:blip r:embed="rId6">
            <a:extLst>
              <a:ext uri="{28A0092B-C50C-407E-A947-70E740481C1C}">
                <a14:useLocalDpi xmlns:a14="http://schemas.microsoft.com/office/drawing/2010/main" val="0"/>
              </a:ext>
            </a:extLst>
          </a:blip>
          <a:srcRect l="18494" r="17667" b="37798"/>
          <a:stretch/>
        </p:blipFill>
        <p:spPr bwMode="auto">
          <a:xfrm>
            <a:off x="7104791" y="3971574"/>
            <a:ext cx="3484949" cy="254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46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990BD-6201-D03C-E3D2-5EE897B7887D}"/>
              </a:ext>
            </a:extLst>
          </p:cNvPr>
          <p:cNvSpPr>
            <a:spLocks noGrp="1"/>
          </p:cNvSpPr>
          <p:nvPr>
            <p:ph type="ctrTitle"/>
          </p:nvPr>
        </p:nvSpPr>
        <p:spPr/>
        <p:txBody>
          <a:bodyPr/>
          <a:lstStyle/>
          <a:p>
            <a:r>
              <a:rPr lang="en-US" dirty="0"/>
              <a:t>Mammals</a:t>
            </a:r>
          </a:p>
        </p:txBody>
      </p:sp>
      <p:sp>
        <p:nvSpPr>
          <p:cNvPr id="5" name="Subtitle 4">
            <a:extLst>
              <a:ext uri="{FF2B5EF4-FFF2-40B4-BE49-F238E27FC236}">
                <a16:creationId xmlns:a16="http://schemas.microsoft.com/office/drawing/2014/main" id="{34CB6F7D-7DE5-E726-7EE0-8003789380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62182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4AE0-F94B-892D-8F12-6A90CD12E7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9BA555-8526-8D73-2CA6-DC0B67FF8E77}"/>
              </a:ext>
            </a:extLst>
          </p:cNvPr>
          <p:cNvSpPr>
            <a:spLocks noGrp="1"/>
          </p:cNvSpPr>
          <p:nvPr>
            <p:ph idx="1"/>
          </p:nvPr>
        </p:nvSpPr>
        <p:spPr/>
        <p:txBody>
          <a:bodyPr/>
          <a:lstStyle/>
          <a:p>
            <a:endParaRPr lang="en-US"/>
          </a:p>
        </p:txBody>
      </p:sp>
      <p:pic>
        <p:nvPicPr>
          <p:cNvPr id="4" name="Picture 6" descr="Image result for snow tracking">
            <a:extLst>
              <a:ext uri="{FF2B5EF4-FFF2-40B4-BE49-F238E27FC236}">
                <a16:creationId xmlns:a16="http://schemas.microsoft.com/office/drawing/2014/main" id="{3DCB400B-5829-1628-BA70-D805E7F5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22" y="1027906"/>
            <a:ext cx="5132644" cy="5132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ar Scat | Florida Fish and Wildlife | Flickr">
            <a:extLst>
              <a:ext uri="{FF2B5EF4-FFF2-40B4-BE49-F238E27FC236}">
                <a16:creationId xmlns:a16="http://schemas.microsoft.com/office/drawing/2014/main" id="{FAF4BA05-75F0-9A5B-2A0B-0A0CAD46B6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581224"/>
            <a:ext cx="5368011" cy="402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562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363F-F46E-07D2-10C5-1A4ED37FC6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486D39-8719-79AB-BA9E-EC8601C20711}"/>
              </a:ext>
            </a:extLst>
          </p:cNvPr>
          <p:cNvSpPr>
            <a:spLocks noGrp="1"/>
          </p:cNvSpPr>
          <p:nvPr>
            <p:ph idx="1"/>
          </p:nvPr>
        </p:nvSpPr>
        <p:spPr/>
        <p:txBody>
          <a:bodyPr/>
          <a:lstStyle/>
          <a:p>
            <a:endParaRPr lang="en-US"/>
          </a:p>
        </p:txBody>
      </p:sp>
      <p:pic>
        <p:nvPicPr>
          <p:cNvPr id="4" name="Picture 2" descr="Image result for game camera">
            <a:extLst>
              <a:ext uri="{FF2B5EF4-FFF2-40B4-BE49-F238E27FC236}">
                <a16:creationId xmlns:a16="http://schemas.microsoft.com/office/drawing/2014/main" id="{4EF6E44A-820C-DA7C-2468-9AA7D18911D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128"/>
          <a:stretch/>
        </p:blipFill>
        <p:spPr bwMode="auto">
          <a:xfrm>
            <a:off x="7214326" y="2447686"/>
            <a:ext cx="4563282" cy="3896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Image result for spotlight survey">
            <a:extLst>
              <a:ext uri="{FF2B5EF4-FFF2-40B4-BE49-F238E27FC236}">
                <a16:creationId xmlns:a16="http://schemas.microsoft.com/office/drawing/2014/main" id="{4918836A-1FC0-56E6-850B-16593AB4F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024" y="513602"/>
            <a:ext cx="7201525" cy="4083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819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2A17-E090-7B87-614F-252C9B5F2279}"/>
              </a:ext>
            </a:extLst>
          </p:cNvPr>
          <p:cNvSpPr>
            <a:spLocks noGrp="1"/>
          </p:cNvSpPr>
          <p:nvPr>
            <p:ph type="title"/>
          </p:nvPr>
        </p:nvSpPr>
        <p:spPr>
          <a:xfrm>
            <a:off x="838200" y="365126"/>
            <a:ext cx="10515600" cy="981074"/>
          </a:xfrm>
        </p:spPr>
        <p:txBody>
          <a:bodyPr/>
          <a:lstStyle/>
          <a:p>
            <a:r>
              <a:rPr lang="en-US" b="1" dirty="0"/>
              <a:t>Types of wildlife surveys</a:t>
            </a:r>
          </a:p>
        </p:txBody>
      </p:sp>
      <p:sp>
        <p:nvSpPr>
          <p:cNvPr id="3" name="Content Placeholder 2">
            <a:extLst>
              <a:ext uri="{FF2B5EF4-FFF2-40B4-BE49-F238E27FC236}">
                <a16:creationId xmlns:a16="http://schemas.microsoft.com/office/drawing/2014/main" id="{EBBFDCA8-2641-1FEA-1D32-D93B5EC01F09}"/>
              </a:ext>
            </a:extLst>
          </p:cNvPr>
          <p:cNvSpPr>
            <a:spLocks noGrp="1"/>
          </p:cNvSpPr>
          <p:nvPr>
            <p:ph idx="1"/>
          </p:nvPr>
        </p:nvSpPr>
        <p:spPr>
          <a:xfrm>
            <a:off x="281616" y="1515694"/>
            <a:ext cx="9125420" cy="4956174"/>
          </a:xfrm>
        </p:spPr>
        <p:txBody>
          <a:bodyPr numCol="2">
            <a:normAutofit/>
          </a:bodyPr>
          <a:lstStyle/>
          <a:p>
            <a:r>
              <a:rPr lang="en-US" dirty="0"/>
              <a:t>Observational</a:t>
            </a:r>
          </a:p>
          <a:p>
            <a:pPr lvl="1"/>
            <a:r>
              <a:rPr lang="en-US" dirty="0"/>
              <a:t>Indirect sign</a:t>
            </a:r>
          </a:p>
          <a:p>
            <a:pPr lvl="2"/>
            <a:r>
              <a:rPr lang="en-US" dirty="0"/>
              <a:t>Scat (droppings), tracks, DNA, </a:t>
            </a:r>
          </a:p>
          <a:p>
            <a:pPr lvl="2"/>
            <a:r>
              <a:rPr lang="en-US" dirty="0"/>
              <a:t>hair, burrow surveys</a:t>
            </a:r>
          </a:p>
          <a:p>
            <a:pPr lvl="1"/>
            <a:r>
              <a:rPr lang="en-US" dirty="0"/>
              <a:t>Visual encounter</a:t>
            </a:r>
          </a:p>
          <a:p>
            <a:pPr lvl="2"/>
            <a:r>
              <a:rPr lang="en-US" dirty="0"/>
              <a:t>Transect, quadrat, </a:t>
            </a:r>
          </a:p>
          <a:p>
            <a:pPr lvl="2"/>
            <a:r>
              <a:rPr lang="en-US" dirty="0"/>
              <a:t>time-constrained surveys, </a:t>
            </a:r>
          </a:p>
          <a:p>
            <a:pPr lvl="2"/>
            <a:r>
              <a:rPr lang="en-US" dirty="0"/>
              <a:t>stand, road cruising</a:t>
            </a:r>
          </a:p>
          <a:p>
            <a:pPr lvl="2"/>
            <a:r>
              <a:rPr lang="en-US" dirty="0"/>
              <a:t>Lek surveys, shorebird counts</a:t>
            </a:r>
          </a:p>
          <a:p>
            <a:pPr lvl="1"/>
            <a:r>
              <a:rPr lang="en-US" dirty="0"/>
              <a:t>Passive sampling</a:t>
            </a:r>
          </a:p>
          <a:p>
            <a:pPr lvl="2"/>
            <a:r>
              <a:rPr lang="en-US" dirty="0"/>
              <a:t>Camera traps</a:t>
            </a:r>
          </a:p>
          <a:p>
            <a:pPr lvl="2"/>
            <a:r>
              <a:rPr lang="en-US" dirty="0"/>
              <a:t>Acoustic recorders</a:t>
            </a:r>
          </a:p>
          <a:p>
            <a:pPr marL="914400" lvl="2" indent="0">
              <a:buNone/>
            </a:pPr>
            <a:endParaRPr lang="en-US" dirty="0"/>
          </a:p>
          <a:p>
            <a:r>
              <a:rPr lang="en-US" dirty="0"/>
              <a:t>Capture</a:t>
            </a:r>
          </a:p>
          <a:p>
            <a:pPr lvl="1"/>
            <a:r>
              <a:rPr lang="en-US" b="1" dirty="0"/>
              <a:t>Passive</a:t>
            </a:r>
            <a:r>
              <a:rPr lang="en-US" dirty="0"/>
              <a:t>: pitfall, box, funnel, mist net</a:t>
            </a:r>
          </a:p>
          <a:p>
            <a:pPr lvl="1"/>
            <a:r>
              <a:rPr lang="en-US" b="1" dirty="0"/>
              <a:t>Active</a:t>
            </a:r>
            <a:r>
              <a:rPr lang="en-US" dirty="0"/>
              <a:t>: Rocket nets, hand capture, drive into enclosure, dart-gun </a:t>
            </a:r>
          </a:p>
          <a:p>
            <a:r>
              <a:rPr lang="en-US" dirty="0"/>
              <a:t>Telemetry</a:t>
            </a:r>
          </a:p>
          <a:p>
            <a:pPr lvl="1"/>
            <a:r>
              <a:rPr lang="en-US" dirty="0"/>
              <a:t>VHF, GPS</a:t>
            </a:r>
          </a:p>
          <a:p>
            <a:pPr lvl="1"/>
            <a:endParaRPr lang="en-US" dirty="0"/>
          </a:p>
          <a:p>
            <a:pPr lvl="1"/>
            <a:endParaRPr lang="en-US" dirty="0"/>
          </a:p>
        </p:txBody>
      </p:sp>
      <p:pic>
        <p:nvPicPr>
          <p:cNvPr id="4" name="Picture 3">
            <a:extLst>
              <a:ext uri="{FF2B5EF4-FFF2-40B4-BE49-F238E27FC236}">
                <a16:creationId xmlns:a16="http://schemas.microsoft.com/office/drawing/2014/main" id="{3B91EA7C-5B5B-AF6B-4C65-19569AFF31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7036" y="4002087"/>
            <a:ext cx="2236492" cy="1509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E151FF54-2257-E053-4759-7238356778C9}"/>
              </a:ext>
            </a:extLst>
          </p:cNvPr>
          <p:cNvPicPr>
            <a:picLocks noChangeAspect="1"/>
          </p:cNvPicPr>
          <p:nvPr/>
        </p:nvPicPr>
        <p:blipFill>
          <a:blip r:embed="rId3"/>
          <a:stretch>
            <a:fillRect/>
          </a:stretch>
        </p:blipFill>
        <p:spPr>
          <a:xfrm>
            <a:off x="9466088" y="365125"/>
            <a:ext cx="1898197" cy="2838081"/>
          </a:xfrm>
          <a:prstGeom prst="rect">
            <a:avLst/>
          </a:prstGeom>
        </p:spPr>
      </p:pic>
      <p:pic>
        <p:nvPicPr>
          <p:cNvPr id="6" name="Picture 2" descr="Image result for binoculars">
            <a:extLst>
              <a:ext uri="{FF2B5EF4-FFF2-40B4-BE49-F238E27FC236}">
                <a16:creationId xmlns:a16="http://schemas.microsoft.com/office/drawing/2014/main" id="{56E78CCC-CD00-10BA-88F7-E5027DA85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2541" y="5092801"/>
            <a:ext cx="2072368" cy="137906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Bear Scat | Florida Fish and Wildlife | Flickr">
            <a:extLst>
              <a:ext uri="{FF2B5EF4-FFF2-40B4-BE49-F238E27FC236}">
                <a16:creationId xmlns:a16="http://schemas.microsoft.com/office/drawing/2014/main" id="{5D471017-3A75-2C39-5520-8F11061AC6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4526" y="5092801"/>
            <a:ext cx="18796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34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45A0-D811-E697-22FE-F953E30E0E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0438FA-E1F5-DAAD-677A-1E80D83B92B0}"/>
              </a:ext>
            </a:extLst>
          </p:cNvPr>
          <p:cNvSpPr>
            <a:spLocks noGrp="1"/>
          </p:cNvSpPr>
          <p:nvPr>
            <p:ph idx="1"/>
          </p:nvPr>
        </p:nvSpPr>
        <p:spPr/>
        <p:txBody>
          <a:bodyPr/>
          <a:lstStyle/>
          <a:p>
            <a:endParaRPr lang="en-US"/>
          </a:p>
        </p:txBody>
      </p:sp>
      <p:pic>
        <p:nvPicPr>
          <p:cNvPr id="4" name="Picture 16" descr="tree wood lookout deer construction stand shooting wooden observation hunting stance pumpwerkweg schwetzinger hardt outdoor structure tree stand">
            <a:extLst>
              <a:ext uri="{FF2B5EF4-FFF2-40B4-BE49-F238E27FC236}">
                <a16:creationId xmlns:a16="http://schemas.microsoft.com/office/drawing/2014/main" id="{5D0BBE7C-473E-5263-FD5D-D8CA8077EB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8382" y="211648"/>
            <a:ext cx="4628732" cy="6167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34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EB0E-69B1-6077-2740-37C08F9AD0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564B0F-26B4-297F-C94E-B28AB854F521}"/>
              </a:ext>
            </a:extLst>
          </p:cNvPr>
          <p:cNvSpPr>
            <a:spLocks noGrp="1"/>
          </p:cNvSpPr>
          <p:nvPr>
            <p:ph idx="1"/>
          </p:nvPr>
        </p:nvSpPr>
        <p:spPr/>
        <p:txBody>
          <a:bodyPr/>
          <a:lstStyle/>
          <a:p>
            <a:endParaRPr lang="en-US"/>
          </a:p>
        </p:txBody>
      </p:sp>
      <p:pic>
        <p:nvPicPr>
          <p:cNvPr id="4" name="Picture 12" descr="Image result for aerial wildlife count">
            <a:extLst>
              <a:ext uri="{FF2B5EF4-FFF2-40B4-BE49-F238E27FC236}">
                <a16:creationId xmlns:a16="http://schemas.microsoft.com/office/drawing/2014/main" id="{6B02BAA5-10D6-F0C4-BB87-01A1A821A5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7507" y="417340"/>
            <a:ext cx="9345897" cy="623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578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3EC1-CA5F-1942-CAC4-D3FA9F4610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ED3172-ED73-16CC-D730-D8FB6F2E037C}"/>
              </a:ext>
            </a:extLst>
          </p:cNvPr>
          <p:cNvSpPr>
            <a:spLocks noGrp="1"/>
          </p:cNvSpPr>
          <p:nvPr>
            <p:ph idx="1"/>
          </p:nvPr>
        </p:nvSpPr>
        <p:spPr/>
        <p:txBody>
          <a:bodyPr/>
          <a:lstStyle/>
          <a:p>
            <a:endParaRPr lang="en-US"/>
          </a:p>
        </p:txBody>
      </p:sp>
      <p:pic>
        <p:nvPicPr>
          <p:cNvPr id="4" name="Picture 10" descr="Image result for satellite wildlife monitor">
            <a:extLst>
              <a:ext uri="{FF2B5EF4-FFF2-40B4-BE49-F238E27FC236}">
                <a16:creationId xmlns:a16="http://schemas.microsoft.com/office/drawing/2014/main" id="{E791A11E-4AC7-6AB6-E702-02FEBAEF85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5108" y="403684"/>
            <a:ext cx="9432276" cy="608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33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sherman tr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9480" y="1244429"/>
            <a:ext cx="5288272" cy="351292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bear tr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247" y="1690688"/>
            <a:ext cx="5616683" cy="374628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352E62E-D836-DB52-249E-580B6B2F7D32}"/>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689803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6" descr="Image result for dn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992" b="17481"/>
          <a:stretch/>
        </p:blipFill>
        <p:spPr bwMode="auto">
          <a:xfrm rot="11913501">
            <a:off x="8960005" y="2389327"/>
            <a:ext cx="2438234" cy="1588309"/>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hair snare be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4858" y="814252"/>
            <a:ext cx="2921454" cy="17528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Marking and tagging mammals</a:t>
            </a:r>
          </a:p>
        </p:txBody>
      </p:sp>
      <p:pic>
        <p:nvPicPr>
          <p:cNvPr id="8194" name="Picture 2" descr="Image result for ear tag m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442" y="1906588"/>
            <a:ext cx="3135287" cy="209470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ear tag de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0" name="Picture 8" descr="Brown Moose With Tag On Ea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375" y="4324349"/>
            <a:ext cx="3386138" cy="22574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wildlife telemet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8312" y="1906587"/>
            <a:ext cx="3167888" cy="219323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wild zebr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0898" y="3813173"/>
            <a:ext cx="4152902" cy="276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723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990BD-6201-D03C-E3D2-5EE897B7887D}"/>
              </a:ext>
            </a:extLst>
          </p:cNvPr>
          <p:cNvSpPr>
            <a:spLocks noGrp="1"/>
          </p:cNvSpPr>
          <p:nvPr>
            <p:ph type="ctrTitle"/>
          </p:nvPr>
        </p:nvSpPr>
        <p:spPr/>
        <p:txBody>
          <a:bodyPr/>
          <a:lstStyle/>
          <a:p>
            <a:r>
              <a:rPr lang="en-US" dirty="0"/>
              <a:t>Amphibians, reptiles, fish</a:t>
            </a:r>
          </a:p>
        </p:txBody>
      </p:sp>
      <p:sp>
        <p:nvSpPr>
          <p:cNvPr id="5" name="Subtitle 4">
            <a:extLst>
              <a:ext uri="{FF2B5EF4-FFF2-40B4-BE49-F238E27FC236}">
                <a16:creationId xmlns:a16="http://schemas.microsoft.com/office/drawing/2014/main" id="{34CB6F7D-7DE5-E726-7EE0-8003789380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1790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8A5C-4125-0CC2-0244-6F28471A6D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6516B2-18D3-CF39-C6DB-F31ADB3C7897}"/>
              </a:ext>
            </a:extLst>
          </p:cNvPr>
          <p:cNvSpPr>
            <a:spLocks noGrp="1"/>
          </p:cNvSpPr>
          <p:nvPr>
            <p:ph idx="1"/>
          </p:nvPr>
        </p:nvSpPr>
        <p:spPr/>
        <p:txBody>
          <a:bodyPr/>
          <a:lstStyle/>
          <a:p>
            <a:endParaRPr lang="en-US" dirty="0"/>
          </a:p>
        </p:txBody>
      </p:sp>
      <p:pic>
        <p:nvPicPr>
          <p:cNvPr id="4" name="Picture 2" descr="Image result for snake cover board">
            <a:extLst>
              <a:ext uri="{FF2B5EF4-FFF2-40B4-BE49-F238E27FC236}">
                <a16:creationId xmlns:a16="http://schemas.microsoft.com/office/drawing/2014/main" id="{FAC53249-9538-90D7-6BEC-3ECA9EA59D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8341" y="354914"/>
            <a:ext cx="4611130" cy="614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132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D529-7383-F883-DE53-CCB67758DC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320F3B-38E5-9551-B40A-7C8DC2FBCA6A}"/>
              </a:ext>
            </a:extLst>
          </p:cNvPr>
          <p:cNvSpPr>
            <a:spLocks noGrp="1"/>
          </p:cNvSpPr>
          <p:nvPr>
            <p:ph idx="1"/>
          </p:nvPr>
        </p:nvSpPr>
        <p:spPr/>
        <p:txBody>
          <a:bodyPr/>
          <a:lstStyle/>
          <a:p>
            <a:endParaRPr lang="en-US" dirty="0"/>
          </a:p>
        </p:txBody>
      </p:sp>
      <p:pic>
        <p:nvPicPr>
          <p:cNvPr id="4" name="Picture 10" descr="File:Frog Calling.jpg">
            <a:extLst>
              <a:ext uri="{FF2B5EF4-FFF2-40B4-BE49-F238E27FC236}">
                <a16:creationId xmlns:a16="http://schemas.microsoft.com/office/drawing/2014/main" id="{3AFFC2A8-1660-36AC-ED12-573304D0C0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5329" y="525902"/>
            <a:ext cx="7322453" cy="54918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microphone">
            <a:extLst>
              <a:ext uri="{FF2B5EF4-FFF2-40B4-BE49-F238E27FC236}">
                <a16:creationId xmlns:a16="http://schemas.microsoft.com/office/drawing/2014/main" id="{DCFB7A78-75A2-D561-BD31-26BC7DEA12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97459" y="2849187"/>
            <a:ext cx="2178424"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69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2494-B0DF-AE38-E4EF-4ED2228510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71D4D1-37B5-B147-0CC7-476DD7321280}"/>
              </a:ext>
            </a:extLst>
          </p:cNvPr>
          <p:cNvSpPr>
            <a:spLocks noGrp="1"/>
          </p:cNvSpPr>
          <p:nvPr>
            <p:ph idx="1"/>
          </p:nvPr>
        </p:nvSpPr>
        <p:spPr/>
        <p:txBody>
          <a:bodyPr/>
          <a:lstStyle/>
          <a:p>
            <a:endParaRPr lang="en-US"/>
          </a:p>
        </p:txBody>
      </p:sp>
      <p:pic>
        <p:nvPicPr>
          <p:cNvPr id="4" name="Picture 4" descr="Image result for lizard survey">
            <a:extLst>
              <a:ext uri="{FF2B5EF4-FFF2-40B4-BE49-F238E27FC236}">
                <a16:creationId xmlns:a16="http://schemas.microsoft.com/office/drawing/2014/main" id="{C2F36956-B700-AF5A-74AB-E911EDA29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710" y="668734"/>
            <a:ext cx="8508057" cy="477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555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3124-EDB4-10B9-BBA5-FD34AE118E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1E0CB5-CD5E-BEAB-6E7B-AF30F0D50C03}"/>
              </a:ext>
            </a:extLst>
          </p:cNvPr>
          <p:cNvSpPr>
            <a:spLocks noGrp="1"/>
          </p:cNvSpPr>
          <p:nvPr>
            <p:ph idx="1"/>
          </p:nvPr>
        </p:nvSpPr>
        <p:spPr/>
        <p:txBody>
          <a:bodyPr/>
          <a:lstStyle/>
          <a:p>
            <a:endParaRPr lang="en-US"/>
          </a:p>
        </p:txBody>
      </p:sp>
      <p:pic>
        <p:nvPicPr>
          <p:cNvPr id="4" name="Picture 14" descr="Image result for drift fence pitfall trap">
            <a:extLst>
              <a:ext uri="{FF2B5EF4-FFF2-40B4-BE49-F238E27FC236}">
                <a16:creationId xmlns:a16="http://schemas.microsoft.com/office/drawing/2014/main" id="{09050CAE-E000-4B42-4C9F-377AE5198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475" y="365125"/>
            <a:ext cx="4320595" cy="6020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582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Silhouette vector image of mockingbird | Public domain vectors">
            <a:extLst>
              <a:ext uri="{FF2B5EF4-FFF2-40B4-BE49-F238E27FC236}">
                <a16:creationId xmlns:a16="http://schemas.microsoft.com/office/drawing/2014/main" id="{18FE5A3A-F931-6BBB-25DB-B23265AF9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66" y="4645381"/>
            <a:ext cx="2362200"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ack turtle | Public domain vectors">
            <a:extLst>
              <a:ext uri="{FF2B5EF4-FFF2-40B4-BE49-F238E27FC236}">
                <a16:creationId xmlns:a16="http://schemas.microsoft.com/office/drawing/2014/main" id="{37478875-5578-445C-0C93-4B4DEC128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635" y="5263188"/>
            <a:ext cx="2362200" cy="13692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nake Silhouette Free Stock Photo - Public Domain Pictures">
            <a:extLst>
              <a:ext uri="{FF2B5EF4-FFF2-40B4-BE49-F238E27FC236}">
                <a16:creationId xmlns:a16="http://schemas.microsoft.com/office/drawing/2014/main" id="{8482F8DD-52CE-7805-461C-03A63324CD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8173" y="4435459"/>
            <a:ext cx="2453612" cy="21783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lhouette Mouse Sitting Free Stock Photo - Public Domain Pictures">
            <a:extLst>
              <a:ext uri="{FF2B5EF4-FFF2-40B4-BE49-F238E27FC236}">
                <a16:creationId xmlns:a16="http://schemas.microsoft.com/office/drawing/2014/main" id="{E97BB0EB-C4B0-4402-A56D-DFBFD354176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8794" y="2180141"/>
            <a:ext cx="1677841" cy="16778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oose silhouette | Public domain vectors">
            <a:extLst>
              <a:ext uri="{FF2B5EF4-FFF2-40B4-BE49-F238E27FC236}">
                <a16:creationId xmlns:a16="http://schemas.microsoft.com/office/drawing/2014/main" id="{F8D56347-0BFF-F3FB-933D-6D49D1B631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0383" y="927011"/>
            <a:ext cx="2066925" cy="22098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AED3EB7-67F2-6C5C-C611-5F6AD2B3F086}"/>
              </a:ext>
            </a:extLst>
          </p:cNvPr>
          <p:cNvSpPr>
            <a:spLocks noGrp="1"/>
          </p:cNvSpPr>
          <p:nvPr>
            <p:ph type="title"/>
          </p:nvPr>
        </p:nvSpPr>
        <p:spPr/>
        <p:txBody>
          <a:bodyPr/>
          <a:lstStyle/>
          <a:p>
            <a:r>
              <a:rPr lang="en-US" b="1" dirty="0"/>
              <a:t>Capture and survey techniques vary for different species</a:t>
            </a:r>
          </a:p>
        </p:txBody>
      </p:sp>
      <p:sp>
        <p:nvSpPr>
          <p:cNvPr id="5" name="Content Placeholder 4">
            <a:extLst>
              <a:ext uri="{FF2B5EF4-FFF2-40B4-BE49-F238E27FC236}">
                <a16:creationId xmlns:a16="http://schemas.microsoft.com/office/drawing/2014/main" id="{938382E8-865E-3B6C-EE3F-91846EEAC184}"/>
              </a:ext>
            </a:extLst>
          </p:cNvPr>
          <p:cNvSpPr>
            <a:spLocks noGrp="1"/>
          </p:cNvSpPr>
          <p:nvPr>
            <p:ph sz="half" idx="1"/>
          </p:nvPr>
        </p:nvSpPr>
        <p:spPr>
          <a:xfrm>
            <a:off x="831998" y="2140277"/>
            <a:ext cx="3170275" cy="1991464"/>
          </a:xfrm>
        </p:spPr>
        <p:txBody>
          <a:bodyPr>
            <a:normAutofit fontScale="85000" lnSpcReduction="20000"/>
          </a:bodyPr>
          <a:lstStyle/>
          <a:p>
            <a:pPr marL="0" indent="0">
              <a:buNone/>
            </a:pPr>
            <a:r>
              <a:rPr lang="en-US" b="1" dirty="0"/>
              <a:t>Small mammals</a:t>
            </a:r>
          </a:p>
          <a:p>
            <a:pPr lvl="1"/>
            <a:r>
              <a:rPr lang="en-US" dirty="0"/>
              <a:t>Box (live) traps</a:t>
            </a:r>
          </a:p>
          <a:p>
            <a:pPr lvl="1"/>
            <a:r>
              <a:rPr lang="en-US" dirty="0"/>
              <a:t>Track boxes</a:t>
            </a:r>
          </a:p>
          <a:p>
            <a:pPr lvl="1"/>
            <a:r>
              <a:rPr lang="en-US" dirty="0"/>
              <a:t>Pitfall traps</a:t>
            </a:r>
          </a:p>
          <a:p>
            <a:pPr lvl="1"/>
            <a:r>
              <a:rPr lang="en-US" dirty="0"/>
              <a:t>Scat surveys</a:t>
            </a:r>
          </a:p>
        </p:txBody>
      </p:sp>
      <p:sp>
        <p:nvSpPr>
          <p:cNvPr id="6" name="Content Placeholder 5">
            <a:extLst>
              <a:ext uri="{FF2B5EF4-FFF2-40B4-BE49-F238E27FC236}">
                <a16:creationId xmlns:a16="http://schemas.microsoft.com/office/drawing/2014/main" id="{96C11025-135E-0BA2-141F-A19E9DB233EB}"/>
              </a:ext>
            </a:extLst>
          </p:cNvPr>
          <p:cNvSpPr>
            <a:spLocks noGrp="1"/>
          </p:cNvSpPr>
          <p:nvPr>
            <p:ph sz="half" idx="2"/>
          </p:nvPr>
        </p:nvSpPr>
        <p:spPr>
          <a:xfrm>
            <a:off x="5263978" y="1633960"/>
            <a:ext cx="5014162" cy="1757547"/>
          </a:xfrm>
        </p:spPr>
        <p:txBody>
          <a:bodyPr>
            <a:normAutofit fontScale="85000" lnSpcReduction="20000"/>
          </a:bodyPr>
          <a:lstStyle/>
          <a:p>
            <a:pPr marL="0" indent="0">
              <a:buNone/>
            </a:pPr>
            <a:r>
              <a:rPr lang="en-US" b="1" dirty="0"/>
              <a:t>Large mammals</a:t>
            </a:r>
          </a:p>
          <a:p>
            <a:pPr lvl="1"/>
            <a:r>
              <a:rPr lang="en-US" dirty="0"/>
              <a:t>Helicopter captures, net guns</a:t>
            </a:r>
          </a:p>
          <a:p>
            <a:pPr lvl="1"/>
            <a:r>
              <a:rPr lang="en-US" dirty="0"/>
              <a:t>Hair snares, camera trap grids</a:t>
            </a:r>
          </a:p>
          <a:p>
            <a:pPr lvl="1"/>
            <a:r>
              <a:rPr lang="en-US" dirty="0"/>
              <a:t>Stand counts</a:t>
            </a:r>
          </a:p>
          <a:p>
            <a:pPr lvl="1"/>
            <a:r>
              <a:rPr lang="en-US" dirty="0"/>
              <a:t>Spotlight surveys</a:t>
            </a:r>
          </a:p>
          <a:p>
            <a:pPr lvl="1"/>
            <a:r>
              <a:rPr lang="en-US" dirty="0"/>
              <a:t>Harvest data</a:t>
            </a:r>
          </a:p>
        </p:txBody>
      </p:sp>
      <p:sp>
        <p:nvSpPr>
          <p:cNvPr id="7" name="Content Placeholder 5">
            <a:extLst>
              <a:ext uri="{FF2B5EF4-FFF2-40B4-BE49-F238E27FC236}">
                <a16:creationId xmlns:a16="http://schemas.microsoft.com/office/drawing/2014/main" id="{08FF4545-398C-A1A4-EC7A-828C002C274B}"/>
              </a:ext>
            </a:extLst>
          </p:cNvPr>
          <p:cNvSpPr txBox="1">
            <a:spLocks/>
          </p:cNvSpPr>
          <p:nvPr/>
        </p:nvSpPr>
        <p:spPr>
          <a:xfrm>
            <a:off x="2231061" y="4677859"/>
            <a:ext cx="4768286" cy="13255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Birds</a:t>
            </a:r>
          </a:p>
          <a:p>
            <a:pPr lvl="1"/>
            <a:r>
              <a:rPr lang="en-US" dirty="0"/>
              <a:t>Point counts</a:t>
            </a:r>
          </a:p>
          <a:p>
            <a:pPr lvl="1"/>
            <a:r>
              <a:rPr lang="en-US" dirty="0"/>
              <a:t>Nest box surveys</a:t>
            </a:r>
          </a:p>
          <a:p>
            <a:pPr lvl="1"/>
            <a:r>
              <a:rPr lang="en-US" dirty="0"/>
              <a:t>Feeder counts</a:t>
            </a:r>
          </a:p>
        </p:txBody>
      </p:sp>
      <p:sp>
        <p:nvSpPr>
          <p:cNvPr id="8" name="Content Placeholder 4">
            <a:extLst>
              <a:ext uri="{FF2B5EF4-FFF2-40B4-BE49-F238E27FC236}">
                <a16:creationId xmlns:a16="http://schemas.microsoft.com/office/drawing/2014/main" id="{2106AEEC-9232-94F9-9DB5-C855341E7C24}"/>
              </a:ext>
            </a:extLst>
          </p:cNvPr>
          <p:cNvSpPr txBox="1">
            <a:spLocks/>
          </p:cNvSpPr>
          <p:nvPr/>
        </p:nvSpPr>
        <p:spPr>
          <a:xfrm>
            <a:off x="5488002" y="3810536"/>
            <a:ext cx="2754718" cy="152491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Turtles</a:t>
            </a:r>
          </a:p>
          <a:p>
            <a:pPr lvl="1"/>
            <a:r>
              <a:rPr lang="en-US" dirty="0"/>
              <a:t>Hoop traps</a:t>
            </a:r>
          </a:p>
          <a:p>
            <a:pPr lvl="1"/>
            <a:r>
              <a:rPr lang="en-US" dirty="0"/>
              <a:t>“muddling”</a:t>
            </a:r>
          </a:p>
          <a:p>
            <a:pPr lvl="1"/>
            <a:r>
              <a:rPr lang="en-US" dirty="0"/>
              <a:t>Burrow surveys (tortoises)</a:t>
            </a:r>
          </a:p>
        </p:txBody>
      </p:sp>
      <p:sp>
        <p:nvSpPr>
          <p:cNvPr id="9" name="Content Placeholder 4">
            <a:extLst>
              <a:ext uri="{FF2B5EF4-FFF2-40B4-BE49-F238E27FC236}">
                <a16:creationId xmlns:a16="http://schemas.microsoft.com/office/drawing/2014/main" id="{72604837-7BD2-AFBF-16AC-91493B53685F}"/>
              </a:ext>
            </a:extLst>
          </p:cNvPr>
          <p:cNvSpPr txBox="1">
            <a:spLocks/>
          </p:cNvSpPr>
          <p:nvPr/>
        </p:nvSpPr>
        <p:spPr>
          <a:xfrm>
            <a:off x="8752590" y="3466494"/>
            <a:ext cx="2754718" cy="152491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Lizards and snakes</a:t>
            </a:r>
          </a:p>
          <a:p>
            <a:pPr lvl="1"/>
            <a:r>
              <a:rPr lang="en-US" dirty="0"/>
              <a:t>Road ‘cruising’</a:t>
            </a:r>
          </a:p>
          <a:p>
            <a:pPr lvl="1"/>
            <a:r>
              <a:rPr lang="en-US" dirty="0"/>
              <a:t>Pitfall traps</a:t>
            </a:r>
          </a:p>
          <a:p>
            <a:pPr lvl="1"/>
            <a:r>
              <a:rPr lang="en-US" dirty="0"/>
              <a:t>“noosing”</a:t>
            </a:r>
          </a:p>
        </p:txBody>
      </p:sp>
    </p:spTree>
    <p:extLst>
      <p:ext uri="{BB962C8B-B14F-4D97-AF65-F5344CB8AC3E}">
        <p14:creationId xmlns:p14="http://schemas.microsoft.com/office/powerpoint/2010/main" val="1541093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EAEB6-4F2F-84F8-F778-2369EC721A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990F72-7728-EA71-B00A-68874042B740}"/>
              </a:ext>
            </a:extLst>
          </p:cNvPr>
          <p:cNvSpPr>
            <a:spLocks noGrp="1"/>
          </p:cNvSpPr>
          <p:nvPr>
            <p:ph idx="1"/>
          </p:nvPr>
        </p:nvSpPr>
        <p:spPr/>
        <p:txBody>
          <a:bodyPr/>
          <a:lstStyle/>
          <a:p>
            <a:endParaRPr lang="en-US" dirty="0"/>
          </a:p>
        </p:txBody>
      </p:sp>
      <p:pic>
        <p:nvPicPr>
          <p:cNvPr id="4" name="Picture 20" descr="Image result for funnel trap snake">
            <a:extLst>
              <a:ext uri="{FF2B5EF4-FFF2-40B4-BE49-F238E27FC236}">
                <a16:creationId xmlns:a16="http://schemas.microsoft.com/office/drawing/2014/main" id="{C39C863D-9400-F46F-15F1-C7A912AAE3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903015"/>
            <a:ext cx="4672914" cy="33271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descr="Image result for minnow trap">
            <a:extLst>
              <a:ext uri="{FF2B5EF4-FFF2-40B4-BE49-F238E27FC236}">
                <a16:creationId xmlns:a16="http://schemas.microsoft.com/office/drawing/2014/main" id="{2E68C264-AD22-A547-1013-CAE666D189F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812"/>
          <a:stretch/>
        </p:blipFill>
        <p:spPr bwMode="auto">
          <a:xfrm>
            <a:off x="6096000" y="903015"/>
            <a:ext cx="5554878" cy="341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81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A223-C7EE-72B9-5E3A-318D3462B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C081E1-A06C-1810-CE31-16A3782EE3CB}"/>
              </a:ext>
            </a:extLst>
          </p:cNvPr>
          <p:cNvSpPr>
            <a:spLocks noGrp="1"/>
          </p:cNvSpPr>
          <p:nvPr>
            <p:ph idx="1"/>
          </p:nvPr>
        </p:nvSpPr>
        <p:spPr/>
        <p:txBody>
          <a:bodyPr/>
          <a:lstStyle/>
          <a:p>
            <a:endParaRPr lang="en-US"/>
          </a:p>
        </p:txBody>
      </p:sp>
      <p:pic>
        <p:nvPicPr>
          <p:cNvPr id="4" name="Picture 12" descr="Image result for turtle trap">
            <a:extLst>
              <a:ext uri="{FF2B5EF4-FFF2-40B4-BE49-F238E27FC236}">
                <a16:creationId xmlns:a16="http://schemas.microsoft.com/office/drawing/2014/main" id="{64D742DF-3B0F-A244-0756-3CCAD90713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0265" y="505264"/>
            <a:ext cx="9907128" cy="503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54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6" descr="Image result for dna">
            <a:extLst>
              <a:ext uri="{FF2B5EF4-FFF2-40B4-BE49-F238E27FC236}">
                <a16:creationId xmlns:a16="http://schemas.microsoft.com/office/drawing/2014/main" id="{5CCF7044-8394-3040-8F30-ECF7731EDD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368789">
            <a:off x="1346241" y="1619895"/>
            <a:ext cx="2368769" cy="17765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Marking and tagging </a:t>
            </a:r>
            <a:r>
              <a:rPr lang="en-US" dirty="0" err="1"/>
              <a:t>herps</a:t>
            </a:r>
            <a:r>
              <a:rPr lang="en-US" dirty="0"/>
              <a:t> and fish</a:t>
            </a:r>
          </a:p>
        </p:txBody>
      </p:sp>
      <p:pic>
        <p:nvPicPr>
          <p:cNvPr id="14342" name="Picture 6" descr="Image result for scute notch"/>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472"/>
          <a:stretch/>
        </p:blipFill>
        <p:spPr bwMode="auto">
          <a:xfrm>
            <a:off x="4009571" y="4121610"/>
            <a:ext cx="1934927" cy="239799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Dorsal views of lizards with numbered toes. The outer numbers (italicized) represent Tinkleâs (1967) system for numbering lizard toes. The inner numbers represent Medica et al.âs (1971) system for numbering lizard toes. A unique specimen number is obtained by adding the numerical values assigned to each clipped toe.Â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5037" y="4579535"/>
            <a:ext cx="2743200" cy="214829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Image result for PIT tag"/>
          <p:cNvPicPr>
            <a:picLocks noChangeAspect="1" noChangeArrowheads="1"/>
          </p:cNvPicPr>
          <p:nvPr/>
        </p:nvPicPr>
        <p:blipFill rotWithShape="1">
          <a:blip r:embed="rId5">
            <a:extLst>
              <a:ext uri="{28A0092B-C50C-407E-A947-70E740481C1C}">
                <a14:useLocalDpi xmlns:a14="http://schemas.microsoft.com/office/drawing/2010/main" val="0"/>
              </a:ext>
            </a:extLst>
          </a:blip>
          <a:srcRect l="17963" r="17370"/>
          <a:stretch/>
        </p:blipFill>
        <p:spPr bwMode="auto">
          <a:xfrm>
            <a:off x="7735661" y="1437897"/>
            <a:ext cx="3105151" cy="26569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4" descr="Image result for VIE tag fish"/>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5039"/>
          <a:stretch/>
        </p:blipFill>
        <p:spPr bwMode="auto">
          <a:xfrm>
            <a:off x="4542970" y="1537393"/>
            <a:ext cx="2215009" cy="2216155"/>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Image result for elastomer tag fro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38206" y="4579535"/>
            <a:ext cx="2123168" cy="2018843"/>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Image result for sea turtle GP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4678" r="15368"/>
          <a:stretch/>
        </p:blipFill>
        <p:spPr bwMode="auto">
          <a:xfrm>
            <a:off x="504373" y="4130196"/>
            <a:ext cx="2630714" cy="246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545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990BD-6201-D03C-E3D2-5EE897B7887D}"/>
              </a:ext>
            </a:extLst>
          </p:cNvPr>
          <p:cNvSpPr>
            <a:spLocks noGrp="1"/>
          </p:cNvSpPr>
          <p:nvPr>
            <p:ph type="ctrTitle"/>
          </p:nvPr>
        </p:nvSpPr>
        <p:spPr/>
        <p:txBody>
          <a:bodyPr/>
          <a:lstStyle/>
          <a:p>
            <a:r>
              <a:rPr lang="en-US" dirty="0"/>
              <a:t>Invertebrates</a:t>
            </a:r>
          </a:p>
        </p:txBody>
      </p:sp>
      <p:sp>
        <p:nvSpPr>
          <p:cNvPr id="5" name="Subtitle 4">
            <a:extLst>
              <a:ext uri="{FF2B5EF4-FFF2-40B4-BE49-F238E27FC236}">
                <a16:creationId xmlns:a16="http://schemas.microsoft.com/office/drawing/2014/main" id="{34CB6F7D-7DE5-E726-7EE0-8003789380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3300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E8F3A-FCB6-F2E9-745D-6B227B5A8E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3EE6D8-CB20-2E48-9792-5367A5CAC44E}"/>
              </a:ext>
            </a:extLst>
          </p:cNvPr>
          <p:cNvSpPr>
            <a:spLocks noGrp="1"/>
          </p:cNvSpPr>
          <p:nvPr>
            <p:ph idx="1"/>
          </p:nvPr>
        </p:nvSpPr>
        <p:spPr/>
        <p:txBody>
          <a:bodyPr/>
          <a:lstStyle/>
          <a:p>
            <a:endParaRPr lang="en-US"/>
          </a:p>
        </p:txBody>
      </p:sp>
      <p:pic>
        <p:nvPicPr>
          <p:cNvPr id="4" name="Picture 8" descr="Image result for sweep net">
            <a:extLst>
              <a:ext uri="{FF2B5EF4-FFF2-40B4-BE49-F238E27FC236}">
                <a16:creationId xmlns:a16="http://schemas.microsoft.com/office/drawing/2014/main" id="{12EC4967-FE0F-4621-F6EA-DE426C971D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830" y="458120"/>
            <a:ext cx="8046339" cy="603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58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2062-190F-EDE9-DC5E-1A3D6E4E6B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8DD6DB-1AA5-FDFE-D12F-57C00B3DA203}"/>
              </a:ext>
            </a:extLst>
          </p:cNvPr>
          <p:cNvSpPr>
            <a:spLocks noGrp="1"/>
          </p:cNvSpPr>
          <p:nvPr>
            <p:ph idx="1"/>
          </p:nvPr>
        </p:nvSpPr>
        <p:spPr/>
        <p:txBody>
          <a:bodyPr/>
          <a:lstStyle/>
          <a:p>
            <a:endParaRPr lang="en-US" dirty="0"/>
          </a:p>
        </p:txBody>
      </p:sp>
      <p:pic>
        <p:nvPicPr>
          <p:cNvPr id="4" name="Picture 2" descr="Image result for calling grasshopper">
            <a:extLst>
              <a:ext uri="{FF2B5EF4-FFF2-40B4-BE49-F238E27FC236}">
                <a16:creationId xmlns:a16="http://schemas.microsoft.com/office/drawing/2014/main" id="{5B2DD989-C6C1-8EE5-9FBF-A43E5FCF7BB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7461"/>
          <a:stretch/>
        </p:blipFill>
        <p:spPr bwMode="auto">
          <a:xfrm>
            <a:off x="2742399" y="365125"/>
            <a:ext cx="5660196" cy="60689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microphone">
            <a:extLst>
              <a:ext uri="{FF2B5EF4-FFF2-40B4-BE49-F238E27FC236}">
                <a16:creationId xmlns:a16="http://schemas.microsoft.com/office/drawing/2014/main" id="{A4D04975-2B1F-62BD-9469-EF2039C051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0417" y="919163"/>
            <a:ext cx="2178424"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835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16C46-0AFB-13A1-177F-22451A8930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ADE3C0-36C5-8CC0-AC39-34E18C55F55B}"/>
              </a:ext>
            </a:extLst>
          </p:cNvPr>
          <p:cNvSpPr>
            <a:spLocks noGrp="1"/>
          </p:cNvSpPr>
          <p:nvPr>
            <p:ph idx="1"/>
          </p:nvPr>
        </p:nvSpPr>
        <p:spPr/>
        <p:txBody>
          <a:bodyPr/>
          <a:lstStyle/>
          <a:p>
            <a:endParaRPr lang="en-US" dirty="0"/>
          </a:p>
        </p:txBody>
      </p:sp>
      <p:pic>
        <p:nvPicPr>
          <p:cNvPr id="4" name="Picture 4" descr="Image result for light trap insect">
            <a:extLst>
              <a:ext uri="{FF2B5EF4-FFF2-40B4-BE49-F238E27FC236}">
                <a16:creationId xmlns:a16="http://schemas.microsoft.com/office/drawing/2014/main" id="{311FEA03-4EA7-83B1-4D97-296B6594B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84" y="981089"/>
            <a:ext cx="7812885" cy="51958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Image result for co2 trap">
            <a:extLst>
              <a:ext uri="{FF2B5EF4-FFF2-40B4-BE49-F238E27FC236}">
                <a16:creationId xmlns:a16="http://schemas.microsoft.com/office/drawing/2014/main" id="{D922EC13-5278-68B9-776F-6A5069EE6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732" y="1825625"/>
            <a:ext cx="3474489" cy="1881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83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Image result for pitfall trap insect"/>
          <p:cNvPicPr>
            <a:picLocks noChangeAspect="1" noChangeArrowheads="1"/>
          </p:cNvPicPr>
          <p:nvPr/>
        </p:nvPicPr>
        <p:blipFill rotWithShape="1">
          <a:blip r:embed="rId2">
            <a:extLst>
              <a:ext uri="{28A0092B-C50C-407E-A947-70E740481C1C}">
                <a14:useLocalDpi xmlns:a14="http://schemas.microsoft.com/office/drawing/2010/main" val="0"/>
              </a:ext>
            </a:extLst>
          </a:blip>
          <a:srcRect l="30229" t="29000" r="24521" b="23333"/>
          <a:stretch/>
        </p:blipFill>
        <p:spPr bwMode="auto">
          <a:xfrm>
            <a:off x="2017100" y="1044254"/>
            <a:ext cx="6607915" cy="522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826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Marking and tagging invertebrates</a:t>
            </a:r>
          </a:p>
        </p:txBody>
      </p:sp>
      <p:sp>
        <p:nvSpPr>
          <p:cNvPr id="3" name="Content Placeholder 2"/>
          <p:cNvSpPr>
            <a:spLocks noGrp="1"/>
          </p:cNvSpPr>
          <p:nvPr>
            <p:ph idx="1"/>
          </p:nvPr>
        </p:nvSpPr>
        <p:spPr/>
        <p:txBody>
          <a:bodyPr/>
          <a:lstStyle/>
          <a:p>
            <a:endParaRPr lang="en-US"/>
          </a:p>
        </p:txBody>
      </p:sp>
      <p:pic>
        <p:nvPicPr>
          <p:cNvPr id="4" name="Picture 6" descr="Image result for mark recapt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68" y="4106067"/>
            <a:ext cx="3444674" cy="2290341"/>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Radio frequency ID tags on honey bees reveal hive dynam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525" y="1624805"/>
            <a:ext cx="3128434" cy="23463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insect telemet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0511" y="3079749"/>
            <a:ext cx="4771500" cy="2742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55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you have surveyed some wildlife…</a:t>
            </a:r>
            <a:br>
              <a:rPr lang="en-US" dirty="0"/>
            </a:br>
            <a:r>
              <a:rPr lang="en-US" dirty="0"/>
              <a:t>Now what?</a:t>
            </a:r>
          </a:p>
        </p:txBody>
      </p:sp>
      <p:sp>
        <p:nvSpPr>
          <p:cNvPr id="3" name="Content Placeholder 2"/>
          <p:cNvSpPr>
            <a:spLocks noGrp="1"/>
          </p:cNvSpPr>
          <p:nvPr>
            <p:ph idx="1"/>
          </p:nvPr>
        </p:nvSpPr>
        <p:spPr/>
        <p:txBody>
          <a:bodyPr>
            <a:normAutofit fontScale="92500" lnSpcReduction="20000"/>
          </a:bodyPr>
          <a:lstStyle/>
          <a:p>
            <a:r>
              <a:rPr lang="en-US" dirty="0"/>
              <a:t>Estimate population size</a:t>
            </a:r>
          </a:p>
          <a:p>
            <a:pPr lvl="1"/>
            <a:r>
              <a:rPr lang="en-US" dirty="0"/>
              <a:t>Mark-recapture analysis</a:t>
            </a:r>
          </a:p>
          <a:p>
            <a:pPr lvl="1"/>
            <a:r>
              <a:rPr lang="en-US" dirty="0"/>
              <a:t>Distance sampling, etc.</a:t>
            </a:r>
          </a:p>
          <a:p>
            <a:r>
              <a:rPr lang="en-US" dirty="0"/>
              <a:t>Estimate population trends/fitness</a:t>
            </a:r>
          </a:p>
          <a:p>
            <a:pPr lvl="1"/>
            <a:r>
              <a:rPr lang="en-US" dirty="0"/>
              <a:t>Survival, fecundity</a:t>
            </a:r>
          </a:p>
          <a:p>
            <a:pPr lvl="1"/>
            <a:r>
              <a:rPr lang="en-US" dirty="0"/>
              <a:t>Multiple abundance estimates over time</a:t>
            </a:r>
          </a:p>
          <a:p>
            <a:pPr lvl="1"/>
            <a:r>
              <a:rPr lang="en-US" dirty="0"/>
              <a:t>Occupancy models</a:t>
            </a:r>
          </a:p>
          <a:p>
            <a:r>
              <a:rPr lang="en-US" dirty="0"/>
              <a:t>Predict the future</a:t>
            </a:r>
          </a:p>
          <a:p>
            <a:pPr lvl="1"/>
            <a:r>
              <a:rPr lang="en-US" dirty="0"/>
              <a:t>Population modeling</a:t>
            </a:r>
          </a:p>
          <a:p>
            <a:r>
              <a:rPr lang="en-US" dirty="0"/>
              <a:t>Assess habitat suitability</a:t>
            </a:r>
          </a:p>
          <a:p>
            <a:pPr lvl="1"/>
            <a:r>
              <a:rPr lang="en-US" dirty="0"/>
              <a:t>Where are they most likely to occur</a:t>
            </a:r>
          </a:p>
          <a:p>
            <a:pPr lvl="1"/>
            <a:r>
              <a:rPr lang="en-US" dirty="0"/>
              <a:t>Where are they most abundant</a:t>
            </a:r>
          </a:p>
          <a:p>
            <a:endParaRPr lang="en-US" dirty="0"/>
          </a:p>
        </p:txBody>
      </p:sp>
      <p:pic>
        <p:nvPicPr>
          <p:cNvPr id="4100" name="Picture 4" descr="Image result for overfish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8755" y="1190320"/>
            <a:ext cx="2857500" cy="22386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pecies distribution 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224" y="3651087"/>
            <a:ext cx="3932576" cy="294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940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1" y="990600"/>
            <a:ext cx="402272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733801"/>
            <a:ext cx="4362450" cy="2944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4" name="TextBox 1"/>
          <p:cNvSpPr txBox="1">
            <a:spLocks noChangeArrowheads="1"/>
          </p:cNvSpPr>
          <p:nvPr/>
        </p:nvSpPr>
        <p:spPr bwMode="auto">
          <a:xfrm>
            <a:off x="2590800" y="228601"/>
            <a:ext cx="210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3600"/>
              <a:t>Mist Nets</a:t>
            </a:r>
          </a:p>
        </p:txBody>
      </p:sp>
      <p:pic>
        <p:nvPicPr>
          <p:cNvPr id="15365" name="Picture 4"/>
          <p:cNvPicPr>
            <a:picLocks noChangeAspect="1" noChangeArrowheads="1"/>
          </p:cNvPicPr>
          <p:nvPr/>
        </p:nvPicPr>
        <p:blipFill>
          <a:blip r:embed="rId4">
            <a:extLst>
              <a:ext uri="{28A0092B-C50C-407E-A947-70E740481C1C}">
                <a14:useLocalDpi xmlns:a14="http://schemas.microsoft.com/office/drawing/2010/main" val="0"/>
              </a:ext>
            </a:extLst>
          </a:blip>
          <a:srcRect l="5054" r="10248"/>
          <a:stretch>
            <a:fillRect/>
          </a:stretch>
        </p:blipFill>
        <p:spPr bwMode="auto">
          <a:xfrm>
            <a:off x="6689725" y="685800"/>
            <a:ext cx="3735388" cy="2478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6" name="Picture 5"/>
          <p:cNvPicPr>
            <a:picLocks noChangeAspect="1" noChangeArrowheads="1"/>
          </p:cNvPicPr>
          <p:nvPr/>
        </p:nvPicPr>
        <p:blipFill>
          <a:blip r:embed="rId5">
            <a:extLst>
              <a:ext uri="{28A0092B-C50C-407E-A947-70E740481C1C}">
                <a14:useLocalDpi xmlns:a14="http://schemas.microsoft.com/office/drawing/2010/main" val="0"/>
              </a:ext>
            </a:extLst>
          </a:blip>
          <a:srcRect b="13089"/>
          <a:stretch>
            <a:fillRect/>
          </a:stretch>
        </p:blipFill>
        <p:spPr bwMode="auto">
          <a:xfrm>
            <a:off x="6680200" y="3000375"/>
            <a:ext cx="3752850" cy="3678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7" name="TextBox 2"/>
          <p:cNvSpPr txBox="1">
            <a:spLocks noChangeArrowheads="1"/>
          </p:cNvSpPr>
          <p:nvPr/>
        </p:nvSpPr>
        <p:spPr bwMode="auto">
          <a:xfrm>
            <a:off x="7162800" y="158750"/>
            <a:ext cx="25844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Bal Chatri Trap</a:t>
            </a:r>
          </a:p>
        </p:txBody>
      </p:sp>
    </p:spTree>
    <p:extLst>
      <p:ext uri="{BB962C8B-B14F-4D97-AF65-F5344CB8AC3E}">
        <p14:creationId xmlns:p14="http://schemas.microsoft.com/office/powerpoint/2010/main" val="1938748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6" descr="scan0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123" y="352426"/>
            <a:ext cx="2935287"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5" descr="scan0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3626"/>
            <a:ext cx="2925763"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scan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76" y="457199"/>
            <a:ext cx="21526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7" descr="http://www.polluxaviation.net/Images/services/R44-Moose-Capture--Alask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373" y="3344861"/>
            <a:ext cx="43815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03665" y="3673474"/>
            <a:ext cx="4230687"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220199" y="229331"/>
            <a:ext cx="2295525"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3">
            <a:extLst>
              <a:ext uri="{FF2B5EF4-FFF2-40B4-BE49-F238E27FC236}">
                <a16:creationId xmlns:a16="http://schemas.microsoft.com/office/drawing/2014/main" id="{BEE808A0-82CC-2A97-C438-822C5C2CAAEF}"/>
              </a:ext>
            </a:extLst>
          </p:cNvPr>
          <p:cNvSpPr txBox="1">
            <a:spLocks/>
          </p:cNvSpPr>
          <p:nvPr/>
        </p:nvSpPr>
        <p:spPr>
          <a:xfrm>
            <a:off x="5132173" y="2538830"/>
            <a:ext cx="3343489" cy="91650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Questions?</a:t>
            </a:r>
          </a:p>
        </p:txBody>
      </p:sp>
    </p:spTree>
    <p:extLst>
      <p:ext uri="{BB962C8B-B14F-4D97-AF65-F5344CB8AC3E}">
        <p14:creationId xmlns:p14="http://schemas.microsoft.com/office/powerpoint/2010/main" val="991783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523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Telemetry </a:t>
            </a:r>
          </a:p>
        </p:txBody>
      </p:sp>
      <p:sp>
        <p:nvSpPr>
          <p:cNvPr id="3" name="Content Placeholder 2"/>
          <p:cNvSpPr>
            <a:spLocks noGrp="1"/>
          </p:cNvSpPr>
          <p:nvPr>
            <p:ph idx="1"/>
          </p:nvPr>
        </p:nvSpPr>
        <p:spPr>
          <a:xfrm>
            <a:off x="1049368" y="1607225"/>
            <a:ext cx="4822581" cy="4798034"/>
          </a:xfrm>
        </p:spPr>
        <p:txBody>
          <a:bodyPr>
            <a:normAutofit fontScale="92500" lnSpcReduction="20000"/>
          </a:bodyPr>
          <a:lstStyle/>
          <a:p>
            <a:r>
              <a:rPr lang="en-US" dirty="0"/>
              <a:t>New advances in the field of telemetry make it possible to acquire detailed data on:</a:t>
            </a:r>
          </a:p>
          <a:p>
            <a:pPr lvl="1"/>
            <a:r>
              <a:rPr lang="en-US" dirty="0"/>
              <a:t>Habitat use</a:t>
            </a:r>
          </a:p>
          <a:p>
            <a:pPr lvl="1"/>
            <a:r>
              <a:rPr lang="en-US" dirty="0"/>
              <a:t>Home range </a:t>
            </a:r>
          </a:p>
          <a:p>
            <a:pPr lvl="1"/>
            <a:r>
              <a:rPr lang="en-US" dirty="0"/>
              <a:t>Survival / mortality</a:t>
            </a:r>
          </a:p>
          <a:p>
            <a:pPr lvl="1"/>
            <a:r>
              <a:rPr lang="en-US" dirty="0"/>
              <a:t>Migration corridors </a:t>
            </a:r>
          </a:p>
          <a:p>
            <a:r>
              <a:rPr lang="en-US" dirty="0"/>
              <a:t>Radio telemetry can be used on a wide assortment of animals </a:t>
            </a:r>
          </a:p>
          <a:p>
            <a:r>
              <a:rPr lang="en-US" dirty="0"/>
              <a:t>Mammals, birds, reptiles, amphibians, and even insects </a:t>
            </a:r>
          </a:p>
          <a:p>
            <a:r>
              <a:rPr lang="en-US" dirty="0"/>
              <a:t>Can accommodate animals as large as whales or as small as Bees </a:t>
            </a:r>
          </a:p>
          <a:p>
            <a:endParaRPr lang="en-US" dirty="0"/>
          </a:p>
        </p:txBody>
      </p:sp>
      <p:pic>
        <p:nvPicPr>
          <p:cNvPr id="4" name="Picture 3"/>
          <p:cNvPicPr>
            <a:picLocks noChangeAspect="1"/>
          </p:cNvPicPr>
          <p:nvPr/>
        </p:nvPicPr>
        <p:blipFill>
          <a:blip r:embed="rId2"/>
          <a:stretch>
            <a:fillRect/>
          </a:stretch>
        </p:blipFill>
        <p:spPr>
          <a:xfrm>
            <a:off x="6877328" y="612404"/>
            <a:ext cx="3767655" cy="5633192"/>
          </a:xfrm>
          <a:prstGeom prst="rect">
            <a:avLst/>
          </a:prstGeom>
        </p:spPr>
      </p:pic>
    </p:spTree>
    <p:extLst>
      <p:ext uri="{BB962C8B-B14F-4D97-AF65-F5344CB8AC3E}">
        <p14:creationId xmlns:p14="http://schemas.microsoft.com/office/powerpoint/2010/main" val="2637428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5649-28B8-D91F-098F-AD362228BB95}"/>
              </a:ext>
            </a:extLst>
          </p:cNvPr>
          <p:cNvSpPr>
            <a:spLocks noGrp="1"/>
          </p:cNvSpPr>
          <p:nvPr>
            <p:ph type="title"/>
          </p:nvPr>
        </p:nvSpPr>
        <p:spPr>
          <a:xfrm>
            <a:off x="838200" y="365125"/>
            <a:ext cx="10515600" cy="1285875"/>
          </a:xfrm>
        </p:spPr>
        <p:txBody>
          <a:bodyPr/>
          <a:lstStyle/>
          <a:p>
            <a:r>
              <a:rPr lang="en-US" b="1" dirty="0"/>
              <a:t>Designing wildlife surveys</a:t>
            </a:r>
          </a:p>
        </p:txBody>
      </p:sp>
      <p:sp>
        <p:nvSpPr>
          <p:cNvPr id="3" name="Content Placeholder 2">
            <a:extLst>
              <a:ext uri="{FF2B5EF4-FFF2-40B4-BE49-F238E27FC236}">
                <a16:creationId xmlns:a16="http://schemas.microsoft.com/office/drawing/2014/main" id="{AE8B03CE-984A-4C54-44DA-73B2E6332840}"/>
              </a:ext>
            </a:extLst>
          </p:cNvPr>
          <p:cNvSpPr>
            <a:spLocks noGrp="1"/>
          </p:cNvSpPr>
          <p:nvPr>
            <p:ph idx="1"/>
          </p:nvPr>
        </p:nvSpPr>
        <p:spPr>
          <a:xfrm>
            <a:off x="838200" y="1669653"/>
            <a:ext cx="7996881" cy="4507309"/>
          </a:xfrm>
        </p:spPr>
        <p:txBody>
          <a:bodyPr>
            <a:normAutofit fontScale="92500"/>
          </a:bodyPr>
          <a:lstStyle/>
          <a:p>
            <a:r>
              <a:rPr lang="en-US" dirty="0"/>
              <a:t>Tie surveys to your objectives</a:t>
            </a:r>
          </a:p>
          <a:p>
            <a:r>
              <a:rPr lang="en-US" dirty="0"/>
              <a:t>Maximize the ability to get useful data</a:t>
            </a:r>
          </a:p>
          <a:p>
            <a:pPr lvl="1"/>
            <a:r>
              <a:rPr lang="en-US" dirty="0"/>
              <a:t>Use methods that are most effective for your target species</a:t>
            </a:r>
          </a:p>
          <a:p>
            <a:pPr lvl="1"/>
            <a:r>
              <a:rPr lang="en-US" dirty="0"/>
              <a:t>Survey during times and dates of greatest activity</a:t>
            </a:r>
          </a:p>
          <a:p>
            <a:r>
              <a:rPr lang="en-US" dirty="0"/>
              <a:t>Make sure your surveys can answer your questions</a:t>
            </a:r>
          </a:p>
          <a:p>
            <a:pPr lvl="1"/>
            <a:r>
              <a:rPr lang="en-US" dirty="0"/>
              <a:t>Power analysis</a:t>
            </a:r>
          </a:p>
          <a:p>
            <a:pPr lvl="1"/>
            <a:r>
              <a:rPr lang="en-US" dirty="0"/>
              <a:t>Appropriate spatial and temporal coverage</a:t>
            </a:r>
          </a:p>
          <a:p>
            <a:r>
              <a:rPr lang="en-US" dirty="0"/>
              <a:t>Good data management</a:t>
            </a:r>
          </a:p>
          <a:p>
            <a:pPr lvl="1"/>
            <a:r>
              <a:rPr lang="en-US" dirty="0"/>
              <a:t>Clear datasheets to record all relevant data</a:t>
            </a:r>
          </a:p>
          <a:p>
            <a:pPr lvl="1"/>
            <a:r>
              <a:rPr lang="en-US" dirty="0"/>
              <a:t>Plan for long-term data storage- never want to throw data away!!!</a:t>
            </a:r>
          </a:p>
        </p:txBody>
      </p:sp>
      <p:pic>
        <p:nvPicPr>
          <p:cNvPr id="2050" name="Picture 2">
            <a:extLst>
              <a:ext uri="{FF2B5EF4-FFF2-40B4-BE49-F238E27FC236}">
                <a16:creationId xmlns:a16="http://schemas.microsoft.com/office/drawing/2014/main" id="{5E052212-C403-0C69-C6F4-468B08C3B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4999" y="346472"/>
            <a:ext cx="3356233" cy="22360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rocket net">
            <a:extLst>
              <a:ext uri="{FF2B5EF4-FFF2-40B4-BE49-F238E27FC236}">
                <a16:creationId xmlns:a16="http://schemas.microsoft.com/office/drawing/2014/main" id="{6F2CFADB-D376-3BA8-07C5-DF03C18125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4843" y="3649096"/>
            <a:ext cx="2506389" cy="165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5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838200" y="365125"/>
            <a:ext cx="6427573" cy="1325563"/>
          </a:xfrm>
        </p:spPr>
        <p:txBody>
          <a:bodyPr/>
          <a:lstStyle/>
          <a:p>
            <a:pPr eaLnBrk="1" hangingPunct="1"/>
            <a:r>
              <a:rPr lang="en-US" altLang="en-US" b="1" dirty="0"/>
              <a:t>Capture and handling considerations</a:t>
            </a:r>
          </a:p>
        </p:txBody>
      </p:sp>
      <p:sp>
        <p:nvSpPr>
          <p:cNvPr id="5123" name="Content Placeholder 2"/>
          <p:cNvSpPr>
            <a:spLocks noGrp="1"/>
          </p:cNvSpPr>
          <p:nvPr>
            <p:ph idx="1"/>
          </p:nvPr>
        </p:nvSpPr>
        <p:spPr>
          <a:xfrm>
            <a:off x="838201" y="2026509"/>
            <a:ext cx="6074024" cy="4150454"/>
          </a:xfrm>
        </p:spPr>
        <p:txBody>
          <a:bodyPr>
            <a:normAutofit fontScale="92500" lnSpcReduction="10000"/>
          </a:bodyPr>
          <a:lstStyle/>
          <a:p>
            <a:pPr eaLnBrk="1" hangingPunct="1"/>
            <a:r>
              <a:rPr lang="en-US" altLang="en-US" dirty="0"/>
              <a:t>Do you really need to capture them at all?</a:t>
            </a:r>
          </a:p>
          <a:p>
            <a:r>
              <a:rPr lang="en-US" altLang="en-US" dirty="0"/>
              <a:t>What affect might capture and marking have on survival or behavior?</a:t>
            </a:r>
          </a:p>
          <a:p>
            <a:r>
              <a:rPr lang="en-US" dirty="0"/>
              <a:t>Handling safety of animals</a:t>
            </a:r>
          </a:p>
          <a:p>
            <a:pPr lvl="1"/>
            <a:r>
              <a:rPr lang="en-US" dirty="0"/>
              <a:t>How long will it take to handle each animal?</a:t>
            </a:r>
          </a:p>
          <a:p>
            <a:pPr lvl="1"/>
            <a:r>
              <a:rPr lang="en-US" dirty="0"/>
              <a:t>How can we minimize risk of injury?</a:t>
            </a:r>
          </a:p>
          <a:p>
            <a:r>
              <a:rPr lang="en-US" dirty="0"/>
              <a:t>Safety of people!</a:t>
            </a:r>
          </a:p>
          <a:p>
            <a:pPr lvl="1"/>
            <a:r>
              <a:rPr lang="en-US" dirty="0"/>
              <a:t>Minimize injury risks</a:t>
            </a:r>
          </a:p>
          <a:p>
            <a:pPr lvl="2"/>
            <a:r>
              <a:rPr lang="en-US" altLang="en-US" dirty="0"/>
              <a:t>Direct: Bites, kicks, horns, sharp bills, </a:t>
            </a:r>
            <a:r>
              <a:rPr lang="en-US" altLang="en-US" dirty="0" err="1"/>
              <a:t>etc</a:t>
            </a:r>
            <a:endParaRPr lang="en-US" altLang="en-US" dirty="0"/>
          </a:p>
          <a:p>
            <a:pPr lvl="2"/>
            <a:r>
              <a:rPr lang="en-US" altLang="en-US" dirty="0"/>
              <a:t>Indirect: injuries during capture</a:t>
            </a:r>
          </a:p>
          <a:p>
            <a:pPr lvl="1"/>
            <a:r>
              <a:rPr lang="en-US" altLang="en-US" dirty="0"/>
              <a:t>Disease transmission</a:t>
            </a:r>
          </a:p>
          <a:p>
            <a:pPr lvl="2"/>
            <a:endParaRPr lang="en-US" dirty="0"/>
          </a:p>
          <a:p>
            <a:pPr marL="0" indent="0">
              <a:buNone/>
            </a:pPr>
            <a:endParaRPr lang="en-US" dirty="0"/>
          </a:p>
          <a:p>
            <a:pPr eaLnBrk="1" hangingPunct="1"/>
            <a:endParaRPr lang="en-US" altLang="en-US" dirty="0"/>
          </a:p>
        </p:txBody>
      </p:sp>
      <p:pic>
        <p:nvPicPr>
          <p:cNvPr id="2" name="Picture 1">
            <a:extLst>
              <a:ext uri="{FF2B5EF4-FFF2-40B4-BE49-F238E27FC236}">
                <a16:creationId xmlns:a16="http://schemas.microsoft.com/office/drawing/2014/main" id="{754ED070-7ADE-D9A6-1D27-A4E1F4578B33}"/>
              </a:ext>
            </a:extLst>
          </p:cNvPr>
          <p:cNvPicPr>
            <a:picLocks noChangeAspect="1"/>
          </p:cNvPicPr>
          <p:nvPr/>
        </p:nvPicPr>
        <p:blipFill>
          <a:blip r:embed="rId2" cstate="print">
            <a:extLst>
              <a:ext uri="{28A0092B-C50C-407E-A947-70E740481C1C}">
                <a14:useLocalDpi xmlns:a14="http://schemas.microsoft.com/office/drawing/2010/main" val="0"/>
              </a:ext>
            </a:extLst>
          </a:blip>
          <a:srcRect r="14883"/>
          <a:stretch>
            <a:fillRect/>
          </a:stretch>
        </p:blipFill>
        <p:spPr bwMode="auto">
          <a:xfrm>
            <a:off x="7830065" y="290940"/>
            <a:ext cx="3528459" cy="275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B77A90A-1F8D-B1A1-1BA7-3044D8787F11}"/>
              </a:ext>
            </a:extLst>
          </p:cNvPr>
          <p:cNvPicPr>
            <a:picLocks noChangeAspect="1"/>
          </p:cNvPicPr>
          <p:nvPr/>
        </p:nvPicPr>
        <p:blipFill>
          <a:blip r:embed="rId3" cstate="print">
            <a:extLst>
              <a:ext uri="{28A0092B-C50C-407E-A947-70E740481C1C}">
                <a14:useLocalDpi xmlns:a14="http://schemas.microsoft.com/office/drawing/2010/main" val="0"/>
              </a:ext>
            </a:extLst>
          </a:blip>
          <a:srcRect l="15437" t="1320" r="13333" b="11409"/>
          <a:stretch>
            <a:fillRect/>
          </a:stretch>
        </p:blipFill>
        <p:spPr bwMode="auto">
          <a:xfrm>
            <a:off x="9119286" y="3813174"/>
            <a:ext cx="2743199" cy="225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0B77C92-FE10-C156-E184-221C823862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606277" y="3921961"/>
            <a:ext cx="2447575" cy="1835681"/>
          </a:xfrm>
          <a:prstGeom prst="rect">
            <a:avLst/>
          </a:prstGeom>
        </p:spPr>
      </p:pic>
    </p:spTree>
    <p:extLst>
      <p:ext uri="{BB962C8B-B14F-4D97-AF65-F5344CB8AC3E}">
        <p14:creationId xmlns:p14="http://schemas.microsoft.com/office/powerpoint/2010/main" val="432590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8300"/>
            <a:ext cx="91440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949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1768</TotalTime>
  <Words>1206</Words>
  <Application>Microsoft Office PowerPoint</Application>
  <PresentationFormat>Widescreen</PresentationFormat>
  <Paragraphs>206</Paragraphs>
  <Slides>62</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Calibri Light</vt:lpstr>
      <vt:lpstr>Office Theme</vt:lpstr>
      <vt:lpstr>Collecting wildlife survey data (and what to do with all that data)</vt:lpstr>
      <vt:lpstr>Why survey wildlife?</vt:lpstr>
      <vt:lpstr>Counting animals sounds easy…</vt:lpstr>
      <vt:lpstr>Types of wildlife surveys</vt:lpstr>
      <vt:lpstr>Capture and survey techniques vary for different species</vt:lpstr>
      <vt:lpstr>PowerPoint Presentation</vt:lpstr>
      <vt:lpstr>Designing wildlife surveys</vt:lpstr>
      <vt:lpstr>Capture and handling considerations</vt:lpstr>
      <vt:lpstr>PowerPoint Presentation</vt:lpstr>
      <vt:lpstr>PowerPoint Presentation</vt:lpstr>
      <vt:lpstr>PowerPoint Presentation</vt:lpstr>
      <vt:lpstr>Capture Myopathy</vt:lpstr>
      <vt:lpstr>PowerPoint Presentation</vt:lpstr>
      <vt:lpstr>PowerPoint Presentation</vt:lpstr>
      <vt:lpstr>PowerPoint Presentation</vt:lpstr>
      <vt:lpstr>Capture-mark-recapture</vt:lpstr>
      <vt:lpstr>Abundance estimation!</vt:lpstr>
      <vt:lpstr>It’s about more than just counting, of course!</vt:lpstr>
      <vt:lpstr>Ways of marking animals</vt:lpstr>
      <vt:lpstr>Mark types: two primary categories</vt:lpstr>
      <vt:lpstr>PowerPoint Presentation</vt:lpstr>
      <vt:lpstr>Radio Telemetry: a special type of mark!</vt:lpstr>
      <vt:lpstr>What Is Telemetry</vt:lpstr>
      <vt:lpstr>Radio Collars</vt:lpstr>
      <vt:lpstr>PowerPoint Presentation</vt:lpstr>
      <vt:lpstr>Home Range</vt:lpstr>
      <vt:lpstr>Quick survey of survey methods for different types of wildlife</vt:lpstr>
      <vt:lpstr>Birds and bats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Marking birds and bats</vt:lpstr>
      <vt:lpstr>Mammals</vt:lpstr>
      <vt:lpstr>PowerPoint Presentation</vt:lpstr>
      <vt:lpstr>PowerPoint Presentation</vt:lpstr>
      <vt:lpstr>PowerPoint Presentation</vt:lpstr>
      <vt:lpstr>PowerPoint Presentation</vt:lpstr>
      <vt:lpstr>PowerPoint Presentation</vt:lpstr>
      <vt:lpstr>PowerPoint Presentation</vt:lpstr>
      <vt:lpstr>Marking and tagging mammals</vt:lpstr>
      <vt:lpstr>Amphibians, reptiles, fish</vt:lpstr>
      <vt:lpstr>PowerPoint Presentation</vt:lpstr>
      <vt:lpstr>PowerPoint Presentation</vt:lpstr>
      <vt:lpstr>PowerPoint Presentation</vt:lpstr>
      <vt:lpstr>PowerPoint Presentation</vt:lpstr>
      <vt:lpstr>PowerPoint Presentation</vt:lpstr>
      <vt:lpstr>PowerPoint Presentation</vt:lpstr>
      <vt:lpstr>Marking and tagging herps and fish</vt:lpstr>
      <vt:lpstr>Invertebrates</vt:lpstr>
      <vt:lpstr>PowerPoint Presentation</vt:lpstr>
      <vt:lpstr>PowerPoint Presentation</vt:lpstr>
      <vt:lpstr>PowerPoint Presentation</vt:lpstr>
      <vt:lpstr>PowerPoint Presentation</vt:lpstr>
      <vt:lpstr>Marking and tagging invertebrates</vt:lpstr>
      <vt:lpstr>So you have surveyed some wildlife… Now what?</vt:lpstr>
      <vt:lpstr>PowerPoint Presentation</vt:lpstr>
      <vt:lpstr>PowerPoint Presentation</vt:lpstr>
      <vt:lpstr>What Is Telemetry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Wild Populations</dc:title>
  <dc:creator>Shoemaker, Kevin</dc:creator>
  <cp:lastModifiedBy>Kevin Shoemaker</cp:lastModifiedBy>
  <cp:revision>190</cp:revision>
  <dcterms:created xsi:type="dcterms:W3CDTF">2019-08-18T19:30:56Z</dcterms:created>
  <dcterms:modified xsi:type="dcterms:W3CDTF">2022-08-23T19:56:02Z</dcterms:modified>
</cp:coreProperties>
</file>